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theme/theme11.xml" ContentType="application/vnd.openxmlformats-officedocument.theme+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theme/theme14.xml" ContentType="application/vnd.openxmlformats-officedocument.theme+xml"/>
  <Override PartName="/ppt/slideLayouts/slideLayout23.xml" ContentType="application/vnd.openxmlformats-officedocument.presentationml.slideLayout+xml"/>
  <Override PartName="/ppt/theme/theme15.xml" ContentType="application/vnd.openxmlformats-officedocument.theme+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theme/theme17.xml" ContentType="application/vnd.openxmlformats-officedocument.theme+xml"/>
  <Override PartName="/ppt/slideLayouts/slideLayout26.xml" ContentType="application/vnd.openxmlformats-officedocument.presentationml.slideLayout+xml"/>
  <Override PartName="/ppt/theme/theme18.xml" ContentType="application/vnd.openxmlformats-officedocument.theme+xml"/>
  <Override PartName="/ppt/slideLayouts/slideLayout27.xml" ContentType="application/vnd.openxmlformats-officedocument.presentationml.slideLayout+xml"/>
  <Override PartName="/ppt/theme/theme19.xml" ContentType="application/vnd.openxmlformats-officedocument.theme+xml"/>
  <Override PartName="/ppt/slideLayouts/slideLayout28.xml" ContentType="application/vnd.openxmlformats-officedocument.presentationml.slideLayout+xml"/>
  <Override PartName="/ppt/theme/theme20.xml" ContentType="application/vnd.openxmlformats-officedocument.theme+xml"/>
  <Override PartName="/ppt/slideLayouts/slideLayout29.xml" ContentType="application/vnd.openxmlformats-officedocument.presentationml.slideLayout+xml"/>
  <Override PartName="/ppt/theme/theme21.xml" ContentType="application/vnd.openxmlformats-officedocument.theme+xml"/>
  <Override PartName="/ppt/slideLayouts/slideLayout30.xml" ContentType="application/vnd.openxmlformats-officedocument.presentationml.slideLayout+xml"/>
  <Override PartName="/ppt/theme/theme22.xml" ContentType="application/vnd.openxmlformats-officedocument.theme+xml"/>
  <Override PartName="/ppt/slideLayouts/slideLayout31.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slideLayouts/slideLayout32.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media/image41.jpg" ContentType="image/jpg"/>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9" r:id="rId2"/>
    <p:sldMasterId id="2147483683" r:id="rId3"/>
    <p:sldMasterId id="2147483685" r:id="rId4"/>
    <p:sldMasterId id="2147483687" r:id="rId5"/>
    <p:sldMasterId id="2147483691" r:id="rId6"/>
    <p:sldMasterId id="2147483693" r:id="rId7"/>
    <p:sldMasterId id="2147483697" r:id="rId8"/>
    <p:sldMasterId id="2147483699" r:id="rId9"/>
    <p:sldMasterId id="2147483701" r:id="rId10"/>
    <p:sldMasterId id="2147483703" r:id="rId11"/>
    <p:sldMasterId id="2147483705" r:id="rId12"/>
    <p:sldMasterId id="2147483707" r:id="rId13"/>
    <p:sldMasterId id="2147483709" r:id="rId14"/>
    <p:sldMasterId id="2147483711" r:id="rId15"/>
    <p:sldMasterId id="2147483713" r:id="rId16"/>
    <p:sldMasterId id="2147483715" r:id="rId17"/>
    <p:sldMasterId id="2147483717" r:id="rId18"/>
    <p:sldMasterId id="2147483719" r:id="rId19"/>
    <p:sldMasterId id="2147483721" r:id="rId20"/>
    <p:sldMasterId id="2147483723" r:id="rId21"/>
    <p:sldMasterId id="2147483725" r:id="rId22"/>
    <p:sldMasterId id="2147483727" r:id="rId23"/>
    <p:sldMasterId id="2147483729" r:id="rId24"/>
    <p:sldMasterId id="2147483735" r:id="rId25"/>
  </p:sldMasterIdLst>
  <p:notesMasterIdLst>
    <p:notesMasterId r:id="rId85"/>
  </p:notesMasterIdLst>
  <p:handoutMasterIdLst>
    <p:handoutMasterId r:id="rId86"/>
  </p:handoutMasterIdLst>
  <p:sldIdLst>
    <p:sldId id="2141411912" r:id="rId26"/>
    <p:sldId id="2141411914" r:id="rId27"/>
    <p:sldId id="2141411915" r:id="rId28"/>
    <p:sldId id="2141411916" r:id="rId29"/>
    <p:sldId id="2141411918" r:id="rId30"/>
    <p:sldId id="2141411919" r:id="rId31"/>
    <p:sldId id="2141411921" r:id="rId32"/>
    <p:sldId id="256" r:id="rId33"/>
    <p:sldId id="378" r:id="rId34"/>
    <p:sldId id="1993219508" r:id="rId35"/>
    <p:sldId id="354" r:id="rId36"/>
    <p:sldId id="1993219479" r:id="rId37"/>
    <p:sldId id="1993219457" r:id="rId38"/>
    <p:sldId id="1993219509" r:id="rId39"/>
    <p:sldId id="1993219514" r:id="rId40"/>
    <p:sldId id="1993219499" r:id="rId41"/>
    <p:sldId id="1993219504" r:id="rId42"/>
    <p:sldId id="1993219490" r:id="rId43"/>
    <p:sldId id="1993219510" r:id="rId44"/>
    <p:sldId id="1993219500" r:id="rId45"/>
    <p:sldId id="1993219505" r:id="rId46"/>
    <p:sldId id="1993219511" r:id="rId47"/>
    <p:sldId id="1993219503" r:id="rId48"/>
    <p:sldId id="1993219458" r:id="rId49"/>
    <p:sldId id="1993219487" r:id="rId50"/>
    <p:sldId id="1993219488" r:id="rId51"/>
    <p:sldId id="1993219512" r:id="rId52"/>
    <p:sldId id="1993219466" r:id="rId53"/>
    <p:sldId id="1993219501" r:id="rId54"/>
    <p:sldId id="1993219506" r:id="rId55"/>
    <p:sldId id="1993219507" r:id="rId56"/>
    <p:sldId id="1993219515" r:id="rId57"/>
    <p:sldId id="1993219459" r:id="rId58"/>
    <p:sldId id="1993219486" r:id="rId59"/>
    <p:sldId id="2141411942" r:id="rId60"/>
    <p:sldId id="2141411943" r:id="rId61"/>
    <p:sldId id="2141411922" r:id="rId62"/>
    <p:sldId id="2141411923" r:id="rId63"/>
    <p:sldId id="2141411924" r:id="rId64"/>
    <p:sldId id="2141411925" r:id="rId65"/>
    <p:sldId id="2141411926" r:id="rId66"/>
    <p:sldId id="2141411927" r:id="rId67"/>
    <p:sldId id="2141411928" r:id="rId68"/>
    <p:sldId id="2141411929" r:id="rId69"/>
    <p:sldId id="2141411930" r:id="rId70"/>
    <p:sldId id="2141411910" r:id="rId71"/>
    <p:sldId id="2141411911" r:id="rId72"/>
    <p:sldId id="1993219481" r:id="rId73"/>
    <p:sldId id="1993219528" r:id="rId74"/>
    <p:sldId id="1993219529" r:id="rId75"/>
    <p:sldId id="2141411931" r:id="rId76"/>
    <p:sldId id="2141411932" r:id="rId77"/>
    <p:sldId id="2141411933" r:id="rId78"/>
    <p:sldId id="2141411934" r:id="rId79"/>
    <p:sldId id="2141411940" r:id="rId80"/>
    <p:sldId id="2141411935" r:id="rId81"/>
    <p:sldId id="2141411936" r:id="rId82"/>
    <p:sldId id="2141411945" r:id="rId83"/>
    <p:sldId id="2141411944" r:id="rId84"/>
  </p:sldIdLst>
  <p:sldSz cx="9144000" cy="6858000" type="screen4x3"/>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19DC5D-C1EA-4064-A9D2-86D5EDA31E5F}">
          <p14:sldIdLst>
            <p14:sldId id="2141411912"/>
            <p14:sldId id="2141411914"/>
            <p14:sldId id="2141411915"/>
            <p14:sldId id="2141411916"/>
            <p14:sldId id="2141411918"/>
            <p14:sldId id="2141411919"/>
            <p14:sldId id="2141411921"/>
            <p14:sldId id="256"/>
            <p14:sldId id="378"/>
            <p14:sldId id="1993219508"/>
            <p14:sldId id="354"/>
            <p14:sldId id="1993219479"/>
            <p14:sldId id="1993219457"/>
            <p14:sldId id="1993219509"/>
            <p14:sldId id="1993219514"/>
            <p14:sldId id="1993219499"/>
            <p14:sldId id="1993219504"/>
            <p14:sldId id="1993219490"/>
            <p14:sldId id="1993219510"/>
            <p14:sldId id="1993219500"/>
            <p14:sldId id="1993219505"/>
            <p14:sldId id="1993219511"/>
            <p14:sldId id="1993219503"/>
            <p14:sldId id="1993219458"/>
            <p14:sldId id="1993219487"/>
            <p14:sldId id="1993219488"/>
            <p14:sldId id="1993219512"/>
            <p14:sldId id="1993219466"/>
            <p14:sldId id="1993219501"/>
            <p14:sldId id="1993219506"/>
            <p14:sldId id="1993219507"/>
            <p14:sldId id="1993219515"/>
            <p14:sldId id="1993219459"/>
            <p14:sldId id="1993219486"/>
            <p14:sldId id="2141411942"/>
          </p14:sldIdLst>
        </p14:section>
        <p14:section name="Case Studies" id="{1B661D0C-B383-4616-8275-5CB08A032E7D}">
          <p14:sldIdLst>
            <p14:sldId id="2141411943"/>
            <p14:sldId id="2141411922"/>
            <p14:sldId id="2141411923"/>
            <p14:sldId id="2141411924"/>
            <p14:sldId id="2141411925"/>
            <p14:sldId id="2141411926"/>
            <p14:sldId id="2141411927"/>
            <p14:sldId id="2141411928"/>
            <p14:sldId id="2141411929"/>
            <p14:sldId id="2141411930"/>
            <p14:sldId id="2141411910"/>
            <p14:sldId id="2141411911"/>
            <p14:sldId id="1993219481"/>
            <p14:sldId id="1993219528"/>
            <p14:sldId id="1993219529"/>
            <p14:sldId id="2141411931"/>
            <p14:sldId id="2141411932"/>
            <p14:sldId id="2141411933"/>
            <p14:sldId id="2141411934"/>
            <p14:sldId id="2141411940"/>
            <p14:sldId id="2141411935"/>
            <p14:sldId id="2141411936"/>
            <p14:sldId id="2141411945"/>
            <p14:sldId id="214141194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p:restoredTop sz="94659"/>
  </p:normalViewPr>
  <p:slideViewPr>
    <p:cSldViewPr snapToGrid="0" snapToObjects="1" showGuides="1">
      <p:cViewPr varScale="1">
        <p:scale>
          <a:sx n="110" d="100"/>
          <a:sy n="110" d="100"/>
        </p:scale>
        <p:origin x="1704"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presProps" Target="presProps.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26335188820153"/>
          <c:y val="3.4280802694749798E-2"/>
          <c:w val="0.79970154036340457"/>
          <c:h val="0.72471094036979788"/>
        </c:manualLayout>
      </c:layout>
      <c:barChart>
        <c:barDir val="col"/>
        <c:grouping val="clustered"/>
        <c:varyColors val="0"/>
        <c:ser>
          <c:idx val="0"/>
          <c:order val="0"/>
          <c:tx>
            <c:strRef>
              <c:f>Sheet1!$B$1</c:f>
              <c:strCache>
                <c:ptCount val="1"/>
                <c:pt idx="0">
                  <c:v>Nonsevere disease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Platelets &lt;150,000 per mm³</c:v>
                </c:pt>
                <c:pt idx="1">
                  <c:v>D-dimer ≥0.5 mg/L</c:v>
                </c:pt>
              </c:strCache>
            </c:strRef>
          </c:cat>
          <c:val>
            <c:numRef>
              <c:f>Sheet1!$B$2:$B$3</c:f>
              <c:numCache>
                <c:formatCode>General</c:formatCode>
                <c:ptCount val="2"/>
                <c:pt idx="0">
                  <c:v>32</c:v>
                </c:pt>
                <c:pt idx="1">
                  <c:v>43</c:v>
                </c:pt>
              </c:numCache>
            </c:numRef>
          </c:val>
          <c:extLst>
            <c:ext xmlns:c16="http://schemas.microsoft.com/office/drawing/2014/chart" uri="{C3380CC4-5D6E-409C-BE32-E72D297353CC}">
              <c16:uniqueId val="{00000000-5676-4512-B530-40194AC10494}"/>
            </c:ext>
          </c:extLst>
        </c:ser>
        <c:ser>
          <c:idx val="1"/>
          <c:order val="1"/>
          <c:tx>
            <c:strRef>
              <c:f>Sheet1!$C$1</c:f>
              <c:strCache>
                <c:ptCount val="1"/>
                <c:pt idx="0">
                  <c:v>Severe disease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Platelets &lt;150,000 per mm³</c:v>
                </c:pt>
                <c:pt idx="1">
                  <c:v>D-dimer ≥0.5 mg/L</c:v>
                </c:pt>
              </c:strCache>
            </c:strRef>
          </c:cat>
          <c:val>
            <c:numRef>
              <c:f>Sheet1!$C$2:$C$3</c:f>
              <c:numCache>
                <c:formatCode>General</c:formatCode>
                <c:ptCount val="2"/>
                <c:pt idx="0">
                  <c:v>58</c:v>
                </c:pt>
                <c:pt idx="1">
                  <c:v>60</c:v>
                </c:pt>
              </c:numCache>
            </c:numRef>
          </c:val>
          <c:extLst>
            <c:ext xmlns:c16="http://schemas.microsoft.com/office/drawing/2014/chart" uri="{C3380CC4-5D6E-409C-BE32-E72D297353CC}">
              <c16:uniqueId val="{00000001-5676-4512-B530-40194AC10494}"/>
            </c:ext>
          </c:extLst>
        </c:ser>
        <c:dLbls>
          <c:showLegendKey val="0"/>
          <c:showVal val="0"/>
          <c:showCatName val="0"/>
          <c:showSerName val="0"/>
          <c:showPercent val="0"/>
          <c:showBubbleSize val="0"/>
        </c:dLbls>
        <c:gapWidth val="219"/>
        <c:overlap val="-27"/>
        <c:axId val="-87050560"/>
        <c:axId val="-87057632"/>
      </c:barChart>
      <c:catAx>
        <c:axId val="-87050560"/>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057632"/>
        <c:crosses val="autoZero"/>
        <c:auto val="1"/>
        <c:lblAlgn val="ctr"/>
        <c:lblOffset val="100"/>
        <c:noMultiLvlLbl val="0"/>
      </c:catAx>
      <c:valAx>
        <c:axId val="-87057632"/>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7050560"/>
        <c:crosses val="autoZero"/>
        <c:crossBetween val="between"/>
        <c:majorUnit val="20"/>
      </c:valAx>
      <c:spPr>
        <a:noFill/>
        <a:ln>
          <a:noFill/>
        </a:ln>
        <a:effectLst/>
      </c:spPr>
    </c:plotArea>
    <c:legend>
      <c:legendPos val="b"/>
      <c:layout>
        <c:manualLayout>
          <c:xMode val="edge"/>
          <c:yMode val="edge"/>
          <c:x val="0.22555218097037461"/>
          <c:y val="0.11914223300132051"/>
          <c:w val="0.6971967644839161"/>
          <c:h val="6.8088363088884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7AFDBC-2C9D-E744-AFEB-E1E0CCDC4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817546-E273-4E46-A59A-7D0915CFFF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EAAD4-86B7-6445-9E24-564CF55F9E4C}" type="datetimeFigureOut">
              <a:rPr lang="en-US" smtClean="0"/>
              <a:pPr/>
              <a:t>1/11/21</a:t>
            </a:fld>
            <a:endParaRPr lang="en-US"/>
          </a:p>
        </p:txBody>
      </p:sp>
      <p:sp>
        <p:nvSpPr>
          <p:cNvPr id="4" name="Footer Placeholder 3">
            <a:extLst>
              <a:ext uri="{FF2B5EF4-FFF2-40B4-BE49-F238E27FC236}">
                <a16:creationId xmlns:a16="http://schemas.microsoft.com/office/drawing/2014/main" id="{EA646001-FC26-4546-BEEA-713EC71F7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319A64-EFA1-EB4A-9208-659D7A67B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B00832-3DA9-BD45-8DF9-5AE149AD5C9D}" type="slidenum">
              <a:rPr lang="en-US" smtClean="0"/>
              <a:pPr/>
              <a:t>‹#›</a:t>
            </a:fld>
            <a:endParaRPr lang="en-US"/>
          </a:p>
        </p:txBody>
      </p:sp>
    </p:spTree>
    <p:extLst>
      <p:ext uri="{BB962C8B-B14F-4D97-AF65-F5344CB8AC3E}">
        <p14:creationId xmlns:p14="http://schemas.microsoft.com/office/powerpoint/2010/main" val="2024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8ECD8-40A1-7E4F-A3DC-E42CA7395149}" type="datetimeFigureOut">
              <a:rPr lang="en-US" smtClean="0"/>
              <a:pPr/>
              <a:t>1/11/21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C346B-06F2-6141-895E-093C6600B49F}" type="slidenum">
              <a:rPr lang="en-US" smtClean="0"/>
              <a:pPr/>
              <a:t>‹#›</a:t>
            </a:fld>
            <a:endParaRPr lang="en-US"/>
          </a:p>
        </p:txBody>
      </p:sp>
    </p:spTree>
    <p:extLst>
      <p:ext uri="{BB962C8B-B14F-4D97-AF65-F5344CB8AC3E}">
        <p14:creationId xmlns:p14="http://schemas.microsoft.com/office/powerpoint/2010/main" val="406715237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FA568B1-29DB-4071-B350-41F0FE3DC5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E5DB284-E528-4C8D-B078-6C20C6714B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This slide must be visually presented to the audience AND verbalized by the speaker.</a:t>
            </a:r>
          </a:p>
        </p:txBody>
      </p:sp>
      <p:sp>
        <p:nvSpPr>
          <p:cNvPr id="4100" name="Slide Number Placeholder 3">
            <a:extLst>
              <a:ext uri="{FF2B5EF4-FFF2-40B4-BE49-F238E27FC236}">
                <a16:creationId xmlns:a16="http://schemas.microsoft.com/office/drawing/2014/main" id="{4A6CEE7D-B485-4AD8-8A70-98FB6A3075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E9982FE-3803-43BF-A92D-31F688154E6A}" type="slidenum">
              <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7519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280988"/>
            <a:ext cx="5419725" cy="4065587"/>
          </a:xfrm>
          <a:prstGeom prst="rect">
            <a:avLst/>
          </a:prstGeom>
        </p:spPr>
      </p:sp>
      <p:sp>
        <p:nvSpPr>
          <p:cNvPr id="3" name="Notes Placeholder 2"/>
          <p:cNvSpPr>
            <a:spLocks noGrp="1"/>
          </p:cNvSpPr>
          <p:nvPr>
            <p:ph type="body" idx="1"/>
          </p:nvPr>
        </p:nvSpPr>
        <p:spPr>
          <a:xfrm>
            <a:off x="273120" y="4571999"/>
            <a:ext cx="7226157" cy="5205489"/>
          </a:xfrm>
          <a:prstGeom prst="rect">
            <a:avLst/>
          </a:prstGeom>
        </p:spPr>
        <p:txBody>
          <a:bodyPr>
            <a:normAutofit/>
          </a:bodyPr>
          <a:lstStyle/>
          <a:p>
            <a:pPr defTabSz="1873423">
              <a:defRPr/>
            </a:pPr>
            <a:endParaRPr lang="en-US"/>
          </a:p>
        </p:txBody>
      </p:sp>
      <p:sp>
        <p:nvSpPr>
          <p:cNvPr id="4" name="Slide Number Placeholder 3"/>
          <p:cNvSpPr>
            <a:spLocks noGrp="1"/>
          </p:cNvSpPr>
          <p:nvPr>
            <p:ph type="sldNum" sz="quarter" idx="5"/>
          </p:nvPr>
        </p:nvSpPr>
        <p:spPr>
          <a:xfrm>
            <a:off x="273120" y="4571999"/>
            <a:ext cx="7226157" cy="5205489"/>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5412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aHR, adjusted HR; BMI, body mass index; TDAC, treatment dose anticoagulation.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2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latin typeface="Arial" panose="020B0604020202020204" pitchFamily="34" charset="0"/>
                <a:cs typeface="Arial" panose="020B0604020202020204" pitchFamily="34" charset="0"/>
              </a:rPr>
              <a:t>AC, anticoagulation; CRP, C-reactive protein.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95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ASH, American Society of Hematology; NIH, National Institutes of Health; SoC, standard of care; VTE, venous thromboembolism.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78F02-FFE0-45A1-BB2C-1066C487A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0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ECMO, </a:t>
            </a:r>
            <a:r>
              <a:rPr lang="en-US" sz="1200" b="0" i="1" kern="1200" dirty="0">
                <a:solidFill>
                  <a:schemeClr val="tx1"/>
                </a:solidFill>
                <a:effectLst/>
                <a:latin typeface="Arial" charset="0"/>
                <a:ea typeface="+mn-ea"/>
                <a:cs typeface="+mn-cs"/>
              </a:rPr>
              <a:t>extracorporeal membrane oxygenation; </a:t>
            </a:r>
            <a:r>
              <a:rPr lang="en-US" i="1" dirty="0"/>
              <a:t>IQR, interquartile range.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32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DM, diabetes mellitus; HTN, hypertension; PWH, persons with HIV.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0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DM, diabetes mellitus; HTN, hypertension; PWH, persons with HIV.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9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95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08A55B-4DB4-9441-84B1-C61F1238C34D}"/>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1" name="Picture 10" descr="CS-Logo-4C.eps">
            <a:extLst>
              <a:ext uri="{FF2B5EF4-FFF2-40B4-BE49-F238E27FC236}">
                <a16:creationId xmlns:a16="http://schemas.microsoft.com/office/drawing/2014/main" id="{6620A865-A183-F74A-9495-8CC50285FD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709" y="5695757"/>
            <a:ext cx="1461131" cy="471824"/>
          </a:xfrm>
          <a:prstGeom prst="rect">
            <a:avLst/>
          </a:prstGeom>
        </p:spPr>
      </p:pic>
      <p:sp>
        <p:nvSpPr>
          <p:cNvPr id="12" name="Text Placeholder 8">
            <a:extLst>
              <a:ext uri="{FF2B5EF4-FFF2-40B4-BE49-F238E27FC236}">
                <a16:creationId xmlns:a16="http://schemas.microsoft.com/office/drawing/2014/main" id="{D2D5E629-B740-654C-9E20-D114290DE013}"/>
              </a:ext>
            </a:extLst>
          </p:cNvPr>
          <p:cNvSpPr txBox="1">
            <a:spLocks/>
          </p:cNvSpPr>
          <p:nvPr userDrawn="1"/>
        </p:nvSpPr>
        <p:spPr>
          <a:xfrm>
            <a:off x="7240642" y="5810582"/>
            <a:ext cx="1274708" cy="258532"/>
          </a:xfrm>
          <a:prstGeom prst="rect">
            <a:avLst/>
          </a:prstGeom>
        </p:spPr>
        <p:txBody>
          <a:bodyPr wrap="none">
            <a:spAutoFit/>
          </a:bodyPr>
          <a:lstStyle>
            <a:lvl1pPr marL="0" indent="0" algn="r" defTabSz="914400" rtl="0" eaLnBrk="1" latinLnBrk="0" hangingPunct="1">
              <a:lnSpc>
                <a:spcPct val="90000"/>
              </a:lnSpc>
              <a:spcBef>
                <a:spcPts val="1000"/>
              </a:spcBef>
              <a:buFontTx/>
              <a:buNone/>
              <a:defRPr sz="1800" b="0" i="0" kern="1200" baseline="0">
                <a:solidFill>
                  <a:srgbClr val="89898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1" i="0" kern="1200" baseline="0">
                <a:solidFill>
                  <a:srgbClr val="89898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baseline="0" dirty="0">
                <a:solidFill>
                  <a:srgbClr val="707170"/>
                </a:solidFill>
                <a:latin typeface="Arial" panose="020B0604020202020204" pitchFamily="34" charset="0"/>
              </a:rPr>
              <a:t>cedars-</a:t>
            </a:r>
            <a:r>
              <a:rPr lang="en-US" sz="1200" baseline="0" dirty="0" err="1">
                <a:solidFill>
                  <a:srgbClr val="707170"/>
                </a:solidFill>
                <a:latin typeface="Arial" panose="020B0604020202020204" pitchFamily="34" charset="0"/>
              </a:rPr>
              <a:t>sinai.org</a:t>
            </a:r>
            <a:endParaRPr lang="en-US" sz="1200" baseline="0" dirty="0">
              <a:solidFill>
                <a:srgbClr val="707170"/>
              </a:solidFill>
              <a:latin typeface="Arial" panose="020B0604020202020204" pitchFamily="34" charset="0"/>
            </a:endParaRPr>
          </a:p>
        </p:txBody>
      </p:sp>
      <p:sp>
        <p:nvSpPr>
          <p:cNvPr id="2" name="Title 1"/>
          <p:cNvSpPr>
            <a:spLocks noGrp="1"/>
          </p:cNvSpPr>
          <p:nvPr>
            <p:ph type="ctrTitle"/>
          </p:nvPr>
        </p:nvSpPr>
        <p:spPr>
          <a:xfrm>
            <a:off x="694427" y="611657"/>
            <a:ext cx="7732212" cy="2387600"/>
          </a:xfrm>
        </p:spPr>
        <p:txBody>
          <a:bodyPr anchor="b"/>
          <a:lstStyle>
            <a:lvl1pPr algn="l">
              <a:defRPr sz="2800"/>
            </a:lvl1pPr>
          </a:lstStyle>
          <a:p>
            <a:r>
              <a:rPr lang="en-US"/>
              <a:t>Click to edit Master title style</a:t>
            </a:r>
            <a:endParaRPr lang="en-US" dirty="0"/>
          </a:p>
        </p:txBody>
      </p:sp>
      <p:sp>
        <p:nvSpPr>
          <p:cNvPr id="3" name="Subtitle 2"/>
          <p:cNvSpPr>
            <a:spLocks noGrp="1"/>
          </p:cNvSpPr>
          <p:nvPr>
            <p:ph type="subTitle" idx="1"/>
          </p:nvPr>
        </p:nvSpPr>
        <p:spPr>
          <a:xfrm>
            <a:off x="694427" y="3243497"/>
            <a:ext cx="7732211" cy="1655763"/>
          </a:xfrm>
        </p:spPr>
        <p:txBody>
          <a:bodyPr anchor="t"/>
          <a:lstStyle>
            <a:lvl1pPr marL="0" indent="0" algn="l">
              <a:buNone/>
              <a:defRPr sz="1800" b="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2971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19112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79522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412698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75572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423473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19585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81656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36886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481178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D044-0E34-4024-9102-603A2D79FBF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2215E28-70F2-47FF-AD5B-5901DA37227C}"/>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4" name="Footer Placeholder 3">
            <a:extLst>
              <a:ext uri="{FF2B5EF4-FFF2-40B4-BE49-F238E27FC236}">
                <a16:creationId xmlns:a16="http://schemas.microsoft.com/office/drawing/2014/main" id="{04FD6C65-386A-4F28-9ED6-03D76B0D2706}"/>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5" name="Slide Number Placeholder 4">
            <a:extLst>
              <a:ext uri="{FF2B5EF4-FFF2-40B4-BE49-F238E27FC236}">
                <a16:creationId xmlns:a16="http://schemas.microsoft.com/office/drawing/2014/main" id="{353D0558-B7E1-42F4-A5B3-22FD57C15115}"/>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6828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1" y="1597152"/>
            <a:ext cx="7891272" cy="4279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pPr/>
              <a:t>‹#›</a:t>
            </a:fld>
            <a:endParaRPr lang="en-US"/>
          </a:p>
        </p:txBody>
      </p:sp>
    </p:spTree>
    <p:extLst>
      <p:ext uri="{BB962C8B-B14F-4D97-AF65-F5344CB8AC3E}">
        <p14:creationId xmlns:p14="http://schemas.microsoft.com/office/powerpoint/2010/main" val="355914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D044-0E34-4024-9102-603A2D79FBF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2215E28-70F2-47FF-AD5B-5901DA37227C}"/>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4" name="Footer Placeholder 3">
            <a:extLst>
              <a:ext uri="{FF2B5EF4-FFF2-40B4-BE49-F238E27FC236}">
                <a16:creationId xmlns:a16="http://schemas.microsoft.com/office/drawing/2014/main" id="{04FD6C65-386A-4F28-9ED6-03D76B0D2706}"/>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5" name="Slide Number Placeholder 4">
            <a:extLst>
              <a:ext uri="{FF2B5EF4-FFF2-40B4-BE49-F238E27FC236}">
                <a16:creationId xmlns:a16="http://schemas.microsoft.com/office/drawing/2014/main" id="{353D0558-B7E1-42F4-A5B3-22FD57C15115}"/>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99170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759017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924439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8"/>
            <a:ext cx="8154334"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510730"/>
            <a:ext cx="3981959"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3922178" cy="4679462"/>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334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8"/>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513047"/>
            <a:ext cx="8158147"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7996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8"/>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513047"/>
            <a:ext cx="8158147"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821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428182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206B4-0018-424B-98A1-2BB344296237}"/>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3" name="Footer Placeholder 2">
            <a:extLst>
              <a:ext uri="{FF2B5EF4-FFF2-40B4-BE49-F238E27FC236}">
                <a16:creationId xmlns:a16="http://schemas.microsoft.com/office/drawing/2014/main" id="{E7D95D77-468F-47A7-9CCB-5577F948E3A3}"/>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4" name="Slide Number Placeholder 3">
            <a:extLst>
              <a:ext uri="{FF2B5EF4-FFF2-40B4-BE49-F238E27FC236}">
                <a16:creationId xmlns:a16="http://schemas.microsoft.com/office/drawing/2014/main" id="{18CB3FF9-C981-4A44-AC46-47154B58322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263954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969438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68042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63BA1-9C04-E145-B859-925B8D464662}"/>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3" name="Picture 12" descr="CS-Logo-4C.eps">
            <a:extLst>
              <a:ext uri="{FF2B5EF4-FFF2-40B4-BE49-F238E27FC236}">
                <a16:creationId xmlns:a16="http://schemas.microsoft.com/office/drawing/2014/main" id="{B1C8AAFE-C198-F44D-873C-078E172149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709" y="5695757"/>
            <a:ext cx="1461131" cy="471824"/>
          </a:xfrm>
          <a:prstGeom prst="rect">
            <a:avLst/>
          </a:prstGeom>
        </p:spPr>
      </p:pic>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9919A-1AF4-8143-B305-C972D12AEE0C}" type="slidenum">
              <a:rPr lang="en-US" smtClean="0"/>
              <a:pPr/>
              <a:t>‹#›</a:t>
            </a:fld>
            <a:endParaRPr lang="en-US"/>
          </a:p>
        </p:txBody>
      </p:sp>
      <p:sp>
        <p:nvSpPr>
          <p:cNvPr id="10" name="Title 1">
            <a:extLst>
              <a:ext uri="{FF2B5EF4-FFF2-40B4-BE49-F238E27FC236}">
                <a16:creationId xmlns:a16="http://schemas.microsoft.com/office/drawing/2014/main" id="{1EE76491-7464-E849-A9B8-93DF37B28910}"/>
              </a:ext>
            </a:extLst>
          </p:cNvPr>
          <p:cNvSpPr>
            <a:spLocks noGrp="1"/>
          </p:cNvSpPr>
          <p:nvPr>
            <p:ph type="ctrTitle"/>
          </p:nvPr>
        </p:nvSpPr>
        <p:spPr>
          <a:xfrm>
            <a:off x="694427" y="611657"/>
            <a:ext cx="7732212" cy="2387600"/>
          </a:xfrm>
        </p:spPr>
        <p:txBody>
          <a:bodyPr anchor="b"/>
          <a:lstStyle>
            <a:lvl1pPr algn="l">
              <a:defRPr sz="28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65A7F18-FD1A-FB46-A6B2-D60941384E43}"/>
              </a:ext>
            </a:extLst>
          </p:cNvPr>
          <p:cNvSpPr>
            <a:spLocks noGrp="1"/>
          </p:cNvSpPr>
          <p:nvPr>
            <p:ph type="subTitle" idx="1"/>
          </p:nvPr>
        </p:nvSpPr>
        <p:spPr>
          <a:xfrm>
            <a:off x="694427" y="3243497"/>
            <a:ext cx="7732211" cy="1655763"/>
          </a:xfrm>
        </p:spPr>
        <p:txBody>
          <a:bodyPr anchor="t"/>
          <a:lstStyle>
            <a:lvl1pPr marL="0" indent="0" algn="l">
              <a:buNone/>
              <a:defRPr sz="1800" b="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589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767131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8"/>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513047"/>
            <a:ext cx="8158147"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3379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185-1ACB-4D56-9446-B4C6D73A3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929573-02D5-44ED-87C9-33D4E2FB56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3A616-86CE-48DB-8571-9CD47FE2B20A}"/>
              </a:ext>
            </a:extLst>
          </p:cNvPr>
          <p:cNvSpPr>
            <a:spLocks noGrp="1"/>
          </p:cNvSpPr>
          <p:nvPr>
            <p:ph type="dt" sz="half" idx="10"/>
          </p:nvPr>
        </p:nvSpPr>
        <p:spPr/>
        <p:txBody>
          <a:body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3A30A420-B4CB-4AF0-8B6E-032FCDFE168D}"/>
              </a:ext>
            </a:extLst>
          </p:cNvPr>
          <p:cNvSpPr>
            <a:spLocks noGrp="1"/>
          </p:cNvSpPr>
          <p:nvPr>
            <p:ph type="ftr" sz="quarter" idx="11"/>
          </p:nvPr>
        </p:nvSpPr>
        <p:spPr/>
        <p:txBody>
          <a:body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359B91E3-EFFE-444D-88B3-31B08460BB7B}"/>
              </a:ext>
            </a:extLst>
          </p:cNvPr>
          <p:cNvSpPr>
            <a:spLocks noGrp="1"/>
          </p:cNvSpPr>
          <p:nvPr>
            <p:ph type="sldNum" sz="quarter" idx="12"/>
          </p:nvPr>
        </p:nvSpPr>
        <p:spPr/>
        <p:txBody>
          <a:body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73154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597152"/>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597152"/>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9919A-1AF4-8143-B305-C972D12AEE0C}" type="slidenum">
              <a:rPr lang="en-US" smtClean="0"/>
              <a:pPr/>
              <a:t>‹#›</a:t>
            </a:fld>
            <a:endParaRPr lang="en-US"/>
          </a:p>
        </p:txBody>
      </p:sp>
    </p:spTree>
    <p:extLst>
      <p:ext uri="{BB962C8B-B14F-4D97-AF65-F5344CB8AC3E}">
        <p14:creationId xmlns:p14="http://schemas.microsoft.com/office/powerpoint/2010/main" val="380771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597152"/>
            <a:ext cx="3868340" cy="823912"/>
          </a:xfrm>
        </p:spPr>
        <p:txBody>
          <a:bodyPr anchor="ctr"/>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52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597152"/>
            <a:ext cx="3887391" cy="823912"/>
          </a:xfrm>
        </p:spPr>
        <p:txBody>
          <a:bodyPr anchor="ctr"/>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6"/>
            <a:ext cx="3887391" cy="3521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9919A-1AF4-8143-B305-C972D12AEE0C}" type="slidenum">
              <a:rPr lang="en-US" smtClean="0"/>
              <a:pPr/>
              <a:t>‹#›</a:t>
            </a:fld>
            <a:endParaRPr lang="en-US"/>
          </a:p>
        </p:txBody>
      </p:sp>
      <p:sp>
        <p:nvSpPr>
          <p:cNvPr id="11" name="Title 1">
            <a:extLst>
              <a:ext uri="{FF2B5EF4-FFF2-40B4-BE49-F238E27FC236}">
                <a16:creationId xmlns:a16="http://schemas.microsoft.com/office/drawing/2014/main" id="{036DDE8D-023A-294F-BFD8-8040DEC5CEC5}"/>
              </a:ext>
            </a:extLst>
          </p:cNvPr>
          <p:cNvSpPr>
            <a:spLocks noGrp="1"/>
          </p:cNvSpPr>
          <p:nvPr>
            <p:ph type="title"/>
          </p:nvPr>
        </p:nvSpPr>
        <p:spPr>
          <a:xfrm>
            <a:off x="628651" y="0"/>
            <a:ext cx="7886700" cy="1249680"/>
          </a:xfrm>
        </p:spPr>
        <p:txBody>
          <a:bodyPr/>
          <a:lstStyle/>
          <a:p>
            <a:r>
              <a:rPr lang="en-US"/>
              <a:t>Click to edit Master title style</a:t>
            </a:r>
            <a:endParaRPr lang="en-US" dirty="0"/>
          </a:p>
        </p:txBody>
      </p:sp>
    </p:spTree>
    <p:extLst>
      <p:ext uri="{BB962C8B-B14F-4D97-AF65-F5344CB8AC3E}">
        <p14:creationId xmlns:p14="http://schemas.microsoft.com/office/powerpoint/2010/main" val="258081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pPr/>
              <a:t>‹#›</a:t>
            </a:fld>
            <a:endParaRPr lang="en-US"/>
          </a:p>
        </p:txBody>
      </p:sp>
    </p:spTree>
    <p:extLst>
      <p:ext uri="{BB962C8B-B14F-4D97-AF65-F5344CB8AC3E}">
        <p14:creationId xmlns:p14="http://schemas.microsoft.com/office/powerpoint/2010/main" val="91376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9919A-1AF4-8143-B305-C972D12AEE0C}" type="slidenum">
              <a:rPr lang="en-US" smtClean="0"/>
              <a:pPr/>
              <a:t>‹#›</a:t>
            </a:fld>
            <a:endParaRPr lang="en-US"/>
          </a:p>
        </p:txBody>
      </p:sp>
    </p:spTree>
    <p:extLst>
      <p:ext uri="{BB962C8B-B14F-4D97-AF65-F5344CB8AC3E}">
        <p14:creationId xmlns:p14="http://schemas.microsoft.com/office/powerpoint/2010/main" val="17481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A8FC1-DF2B-7449-9CB8-118835B2CDDC}"/>
              </a:ext>
            </a:extLst>
          </p:cNvPr>
          <p:cNvSpPr>
            <a:spLocks noGrp="1"/>
          </p:cNvSpPr>
          <p:nvPr>
            <p:ph sz="quarter" idx="15"/>
          </p:nvPr>
        </p:nvSpPr>
        <p:spPr>
          <a:xfrm>
            <a:off x="630937" y="1597152"/>
            <a:ext cx="3435351" cy="4318000"/>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630936" y="0"/>
            <a:ext cx="7891272" cy="1261621"/>
          </a:xfrm>
          <a:prstGeom prst="rect">
            <a:avLst/>
          </a:prstGeom>
        </p:spPr>
        <p:txBody>
          <a:bodyPr vert="horz" lIns="91440" tIns="45720" rIns="91440" bIns="45720" rtlCol="0" anchor="ctr" anchorCtr="0">
            <a:noAutofit/>
          </a:bodyPr>
          <a:lstStyle>
            <a:lvl1pPr>
              <a:defRPr lang="en-US" dirty="0"/>
            </a:lvl1pPr>
          </a:lstStyle>
          <a:p>
            <a:pPr lvl="0">
              <a:lnSpc>
                <a:spcPct val="90000"/>
              </a:lnSpc>
            </a:pPr>
            <a:r>
              <a:rPr lang="en-US" dirty="0"/>
              <a:t>Click to edit master title style</a:t>
            </a:r>
          </a:p>
        </p:txBody>
      </p:sp>
      <p:sp>
        <p:nvSpPr>
          <p:cNvPr id="8" name="Picture Placeholder 2"/>
          <p:cNvSpPr>
            <a:spLocks noGrp="1"/>
          </p:cNvSpPr>
          <p:nvPr>
            <p:ph type="pic" idx="1"/>
          </p:nvPr>
        </p:nvSpPr>
        <p:spPr>
          <a:xfrm>
            <a:off x="4582117" y="1261504"/>
            <a:ext cx="4561883" cy="4872597"/>
          </a:xfrm>
          <a:prstGeom prst="rect">
            <a:avLst/>
          </a:prstGeom>
        </p:spPr>
        <p:txBody>
          <a:bodyPr/>
          <a:lstStyle>
            <a:lvl1pPr marL="0" indent="0">
              <a:buNone/>
              <a:defRPr sz="3200" b="0" i="0">
                <a:latin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7" name="Footer Placeholder 4">
            <a:extLst>
              <a:ext uri="{FF2B5EF4-FFF2-40B4-BE49-F238E27FC236}">
                <a16:creationId xmlns:a16="http://schemas.microsoft.com/office/drawing/2014/main" id="{AAE964F8-2D33-304D-B7C0-732D653401D4}"/>
              </a:ext>
            </a:extLst>
          </p:cNvPr>
          <p:cNvSpPr>
            <a:spLocks noGrp="1"/>
          </p:cNvSpPr>
          <p:nvPr>
            <p:ph type="ftr" sz="quarter" idx="3"/>
          </p:nvPr>
        </p:nvSpPr>
        <p:spPr>
          <a:xfrm>
            <a:off x="2656936" y="6356351"/>
            <a:ext cx="5862987" cy="365125"/>
          </a:xfrm>
          <a:prstGeom prst="rect">
            <a:avLst/>
          </a:prstGeom>
        </p:spPr>
        <p:txBody>
          <a:bodyPr vert="horz" lIns="91440" tIns="45720" rIns="91440" bIns="45720" rtlCol="0" anchor="ctr"/>
          <a:lstStyle>
            <a:lvl1pPr algn="r">
              <a:defRPr sz="800">
                <a:solidFill>
                  <a:schemeClr val="accent2"/>
                </a:solidFill>
              </a:defRPr>
            </a:lvl1pPr>
          </a:lstStyle>
          <a:p>
            <a:endParaRPr lang="en-US" dirty="0"/>
          </a:p>
        </p:txBody>
      </p:sp>
      <p:sp>
        <p:nvSpPr>
          <p:cNvPr id="9" name="Slide Number Placeholder 5">
            <a:extLst>
              <a:ext uri="{FF2B5EF4-FFF2-40B4-BE49-F238E27FC236}">
                <a16:creationId xmlns:a16="http://schemas.microsoft.com/office/drawing/2014/main" id="{51E1F0D4-E34C-5C43-834A-CBB0D443F1BC}"/>
              </a:ext>
            </a:extLst>
          </p:cNvPr>
          <p:cNvSpPr>
            <a:spLocks noGrp="1"/>
          </p:cNvSpPr>
          <p:nvPr>
            <p:ph type="sldNum" sz="quarter" idx="4"/>
          </p:nvPr>
        </p:nvSpPr>
        <p:spPr>
          <a:xfrm>
            <a:off x="8576587" y="6431191"/>
            <a:ext cx="309700" cy="215444"/>
          </a:xfrm>
          <a:prstGeom prst="rect">
            <a:avLst/>
          </a:prstGeom>
        </p:spPr>
        <p:txBody>
          <a:bodyPr vert="horz" wrap="none" lIns="91440" tIns="45720" rIns="91440" bIns="45720" rtlCol="0" anchor="ctr">
            <a:spAutoFit/>
          </a:bodyPr>
          <a:lstStyle>
            <a:lvl1pPr algn="r">
              <a:defRPr sz="800">
                <a:solidFill>
                  <a:schemeClr val="accent2"/>
                </a:solidFill>
              </a:defRPr>
            </a:lvl1pPr>
          </a:lstStyle>
          <a:p>
            <a:fld id="{5339919A-1AF4-8143-B305-C972D12AEE0C}" type="slidenum">
              <a:rPr lang="en-US" smtClean="0"/>
              <a:pPr/>
              <a:t>‹#›</a:t>
            </a:fld>
            <a:endParaRPr lang="en-US"/>
          </a:p>
        </p:txBody>
      </p:sp>
    </p:spTree>
    <p:extLst>
      <p:ext uri="{BB962C8B-B14F-4D97-AF65-F5344CB8AC3E}">
        <p14:creationId xmlns:p14="http://schemas.microsoft.com/office/powerpoint/2010/main" val="19592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73700F6-A10D-2E48-A752-5CE2321496FE}"/>
              </a:ext>
            </a:extLst>
          </p:cNvPr>
          <p:cNvSpPr>
            <a:spLocks noGrp="1"/>
          </p:cNvSpPr>
          <p:nvPr>
            <p:ph sz="quarter" idx="15"/>
          </p:nvPr>
        </p:nvSpPr>
        <p:spPr>
          <a:xfrm>
            <a:off x="630938" y="1597154"/>
            <a:ext cx="3990975" cy="4569884"/>
          </a:xfrm>
          <a:prstGeom prst="rect">
            <a:avLst/>
          </a:prstGeo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ounded Rectangle 6">
            <a:extLst>
              <a:ext uri="{FF2B5EF4-FFF2-40B4-BE49-F238E27FC236}">
                <a16:creationId xmlns:a16="http://schemas.microsoft.com/office/drawing/2014/main" id="{17059478-CFE7-2449-A88F-50CF94749E9D}"/>
              </a:ext>
            </a:extLst>
          </p:cNvPr>
          <p:cNvSpPr/>
          <p:nvPr userDrawn="1"/>
        </p:nvSpPr>
        <p:spPr>
          <a:xfrm>
            <a:off x="5273127" y="1601931"/>
            <a:ext cx="3992336" cy="4121537"/>
          </a:xfrm>
          <a:prstGeom prst="roundRect">
            <a:avLst>
              <a:gd name="adj" fmla="val 3303"/>
            </a:avLst>
          </a:prstGeom>
          <a:solidFill>
            <a:srgbClr val="616262">
              <a:alpha val="1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1">
              <a:solidFill>
                <a:srgbClr val="888A8D"/>
              </a:solidFill>
            </a:endParaRPr>
          </a:p>
        </p:txBody>
      </p:sp>
      <p:sp>
        <p:nvSpPr>
          <p:cNvPr id="8" name="Text Placeholder 2">
            <a:extLst>
              <a:ext uri="{FF2B5EF4-FFF2-40B4-BE49-F238E27FC236}">
                <a16:creationId xmlns:a16="http://schemas.microsoft.com/office/drawing/2014/main" id="{6CA56411-12DC-B140-B7CB-7D6B8761510F}"/>
              </a:ext>
            </a:extLst>
          </p:cNvPr>
          <p:cNvSpPr>
            <a:spLocks noGrp="1"/>
          </p:cNvSpPr>
          <p:nvPr>
            <p:ph type="body" sz="quarter" idx="13"/>
          </p:nvPr>
        </p:nvSpPr>
        <p:spPr>
          <a:xfrm>
            <a:off x="5620108" y="2091561"/>
            <a:ext cx="3173187" cy="3376520"/>
          </a:xfrm>
          <a:prstGeom prst="rect">
            <a:avLst/>
          </a:prstGeom>
        </p:spPr>
        <p:txBody>
          <a:bodyPr vert="horz" lIns="91440" tIns="45720" rIns="91440" bIns="45720" rtlCol="0">
            <a:noAutofit/>
          </a:bodyPr>
          <a:lstStyle>
            <a:lvl1pPr algn="ctr">
              <a:defRPr lang="en-US" dirty="0">
                <a:solidFill>
                  <a:schemeClr val="accent1"/>
                </a:solidFill>
              </a:defRPr>
            </a:lvl1pPr>
          </a:lstStyle>
          <a:p>
            <a:pPr marL="0" lvl="0" indent="0">
              <a:lnSpc>
                <a:spcPct val="100000"/>
              </a:lnSpc>
              <a:spcBef>
                <a:spcPts val="1800"/>
              </a:spcBef>
              <a:spcAft>
                <a:spcPts val="0"/>
              </a:spcAft>
              <a:buClr>
                <a:srgbClr val="DB3342"/>
              </a:buClr>
              <a:buNone/>
              <a:tabLst/>
            </a:pPr>
            <a:r>
              <a:rPr lang="en-US"/>
              <a:t>Click to edit Master text styles</a:t>
            </a:r>
          </a:p>
        </p:txBody>
      </p:sp>
      <p:sp>
        <p:nvSpPr>
          <p:cNvPr id="10" name="Footer Placeholder 4">
            <a:extLst>
              <a:ext uri="{FF2B5EF4-FFF2-40B4-BE49-F238E27FC236}">
                <a16:creationId xmlns:a16="http://schemas.microsoft.com/office/drawing/2014/main" id="{B0E8F031-04D6-5D4E-908A-AE755ECF3AF4}"/>
              </a:ext>
            </a:extLst>
          </p:cNvPr>
          <p:cNvSpPr>
            <a:spLocks noGrp="1"/>
          </p:cNvSpPr>
          <p:nvPr>
            <p:ph type="ftr" sz="quarter" idx="3"/>
          </p:nvPr>
        </p:nvSpPr>
        <p:spPr>
          <a:xfrm>
            <a:off x="2656936" y="6356351"/>
            <a:ext cx="5862987" cy="365125"/>
          </a:xfrm>
          <a:prstGeom prst="rect">
            <a:avLst/>
          </a:prstGeom>
        </p:spPr>
        <p:txBody>
          <a:bodyPr vert="horz" lIns="91440" tIns="45720" rIns="91440" bIns="45720" rtlCol="0" anchor="ctr"/>
          <a:lstStyle>
            <a:lvl1pPr algn="r">
              <a:defRPr sz="800">
                <a:solidFill>
                  <a:schemeClr val="accent2"/>
                </a:solidFill>
              </a:defRPr>
            </a:lvl1pPr>
          </a:lstStyle>
          <a:p>
            <a:endParaRPr lang="en-US" dirty="0"/>
          </a:p>
        </p:txBody>
      </p:sp>
      <p:sp>
        <p:nvSpPr>
          <p:cNvPr id="11" name="Slide Number Placeholder 5">
            <a:extLst>
              <a:ext uri="{FF2B5EF4-FFF2-40B4-BE49-F238E27FC236}">
                <a16:creationId xmlns:a16="http://schemas.microsoft.com/office/drawing/2014/main" id="{07BB4590-4712-E54A-B55F-99ED6E2EB6F2}"/>
              </a:ext>
            </a:extLst>
          </p:cNvPr>
          <p:cNvSpPr>
            <a:spLocks noGrp="1"/>
          </p:cNvSpPr>
          <p:nvPr>
            <p:ph type="sldNum" sz="quarter" idx="4"/>
          </p:nvPr>
        </p:nvSpPr>
        <p:spPr>
          <a:xfrm>
            <a:off x="8576587" y="6431191"/>
            <a:ext cx="309700" cy="215444"/>
          </a:xfrm>
          <a:prstGeom prst="rect">
            <a:avLst/>
          </a:prstGeom>
        </p:spPr>
        <p:txBody>
          <a:bodyPr vert="horz" wrap="none" lIns="91440" tIns="45720" rIns="91440" bIns="45720" rtlCol="0" anchor="ctr">
            <a:spAutoFit/>
          </a:bodyPr>
          <a:lstStyle>
            <a:lvl1pPr algn="r">
              <a:defRPr sz="800">
                <a:solidFill>
                  <a:schemeClr val="accent2"/>
                </a:solidFill>
              </a:defRPr>
            </a:lvl1pPr>
          </a:lstStyle>
          <a:p>
            <a:fld id="{5339919A-1AF4-8143-B305-C972D12AEE0C}" type="slidenum">
              <a:rPr lang="en-US" smtClean="0"/>
              <a:pPr/>
              <a:t>‹#›</a:t>
            </a:fld>
            <a:endParaRPr lang="en-US"/>
          </a:p>
        </p:txBody>
      </p:sp>
      <p:sp>
        <p:nvSpPr>
          <p:cNvPr id="9" name="Title 1">
            <a:extLst>
              <a:ext uri="{FF2B5EF4-FFF2-40B4-BE49-F238E27FC236}">
                <a16:creationId xmlns:a16="http://schemas.microsoft.com/office/drawing/2014/main" id="{3870BA5F-E2CA-E44C-A885-1B9EB73D30B6}"/>
              </a:ext>
            </a:extLst>
          </p:cNvPr>
          <p:cNvSpPr>
            <a:spLocks noGrp="1"/>
          </p:cNvSpPr>
          <p:nvPr>
            <p:ph type="title" hasCustomPrompt="1"/>
          </p:nvPr>
        </p:nvSpPr>
        <p:spPr>
          <a:xfrm>
            <a:off x="630936" y="0"/>
            <a:ext cx="7891272" cy="1261621"/>
          </a:xfrm>
          <a:prstGeom prst="rect">
            <a:avLst/>
          </a:prstGeom>
        </p:spPr>
        <p:txBody>
          <a:bodyPr vert="horz" lIns="91440" tIns="45720" rIns="91440" bIns="45720" rtlCol="0" anchor="ctr" anchorCtr="0">
            <a:noAutofit/>
          </a:bodyPr>
          <a:lstStyle>
            <a:lvl1pPr>
              <a:defRPr lang="en-US" dirty="0"/>
            </a:lvl1pPr>
          </a:lstStyle>
          <a:p>
            <a:pPr lvl="0">
              <a:lnSpc>
                <a:spcPct val="90000"/>
              </a:lnSpc>
            </a:pPr>
            <a:r>
              <a:rPr lang="en-US" dirty="0"/>
              <a:t>Click to edit master title style</a:t>
            </a:r>
          </a:p>
        </p:txBody>
      </p:sp>
    </p:spTree>
    <p:extLst>
      <p:ext uri="{BB962C8B-B14F-4D97-AF65-F5344CB8AC3E}">
        <p14:creationId xmlns:p14="http://schemas.microsoft.com/office/powerpoint/2010/main" val="83963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2.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3.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8.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0.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1.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BDA84-3704-7A44-B08D-70CE52A99F5B}"/>
              </a:ext>
            </a:extLst>
          </p:cNvPr>
          <p:cNvPicPr>
            <a:picLocks noChangeAspect="1"/>
          </p:cNvPicPr>
          <p:nvPr userDrawn="1"/>
        </p:nvPicPr>
        <p:blipFill rotWithShape="1">
          <a:blip r:embed="rId11"/>
          <a:srcRect b="75704"/>
          <a:stretch/>
        </p:blipFill>
        <p:spPr>
          <a:xfrm>
            <a:off x="0" y="0"/>
            <a:ext cx="9144000" cy="1249680"/>
          </a:xfrm>
          <a:prstGeom prst="rect">
            <a:avLst/>
          </a:prstGeom>
        </p:spPr>
      </p:pic>
      <p:pic>
        <p:nvPicPr>
          <p:cNvPr id="9" name="Picture 8">
            <a:extLst>
              <a:ext uri="{FF2B5EF4-FFF2-40B4-BE49-F238E27FC236}">
                <a16:creationId xmlns:a16="http://schemas.microsoft.com/office/drawing/2014/main" id="{60BF86D0-5B3C-8246-9FB2-13595F888753}"/>
              </a:ext>
            </a:extLst>
          </p:cNvPr>
          <p:cNvPicPr>
            <a:picLocks noChangeAspect="1"/>
          </p:cNvPicPr>
          <p:nvPr userDrawn="1"/>
        </p:nvPicPr>
        <p:blipFill>
          <a:blip r:embed="rId12"/>
          <a:stretch>
            <a:fillRect/>
          </a:stretch>
        </p:blipFill>
        <p:spPr>
          <a:xfrm>
            <a:off x="0" y="6116025"/>
            <a:ext cx="9144000" cy="31751"/>
          </a:xfrm>
          <a:prstGeom prst="rect">
            <a:avLst/>
          </a:prstGeom>
        </p:spPr>
      </p:pic>
      <p:sp>
        <p:nvSpPr>
          <p:cNvPr id="2" name="Title Placeholder 1"/>
          <p:cNvSpPr>
            <a:spLocks noGrp="1"/>
          </p:cNvSpPr>
          <p:nvPr>
            <p:ph type="title"/>
          </p:nvPr>
        </p:nvSpPr>
        <p:spPr>
          <a:xfrm>
            <a:off x="628651" y="0"/>
            <a:ext cx="7886700" cy="12496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1" y="1597152"/>
            <a:ext cx="7891272" cy="42793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656936" y="6356351"/>
            <a:ext cx="5862987" cy="365125"/>
          </a:xfrm>
          <a:prstGeom prst="rect">
            <a:avLst/>
          </a:prstGeom>
        </p:spPr>
        <p:txBody>
          <a:bodyPr vert="horz" lIns="91440" tIns="45720" rIns="91440" bIns="45720" rtlCol="0" anchor="ctr"/>
          <a:lstStyle>
            <a:lvl1pPr algn="r">
              <a:defRPr sz="800">
                <a:solidFill>
                  <a:schemeClr val="accent2"/>
                </a:solidFill>
              </a:defRPr>
            </a:lvl1pPr>
          </a:lstStyle>
          <a:p>
            <a:endParaRPr lang="en-US" dirty="0"/>
          </a:p>
        </p:txBody>
      </p:sp>
      <p:sp>
        <p:nvSpPr>
          <p:cNvPr id="6" name="Slide Number Placeholder 5"/>
          <p:cNvSpPr>
            <a:spLocks noGrp="1"/>
          </p:cNvSpPr>
          <p:nvPr>
            <p:ph type="sldNum" sz="quarter" idx="4"/>
          </p:nvPr>
        </p:nvSpPr>
        <p:spPr>
          <a:xfrm>
            <a:off x="8576587" y="6431191"/>
            <a:ext cx="309700" cy="215444"/>
          </a:xfrm>
          <a:prstGeom prst="rect">
            <a:avLst/>
          </a:prstGeom>
        </p:spPr>
        <p:txBody>
          <a:bodyPr vert="horz" wrap="none" lIns="91440" tIns="45720" rIns="91440" bIns="45720" rtlCol="0" anchor="ctr">
            <a:spAutoFit/>
          </a:bodyPr>
          <a:lstStyle>
            <a:lvl1pPr algn="r">
              <a:defRPr sz="800">
                <a:solidFill>
                  <a:schemeClr val="accent2"/>
                </a:solidFill>
              </a:defRPr>
            </a:lvl1pPr>
          </a:lstStyle>
          <a:p>
            <a:fld id="{5339919A-1AF4-8143-B305-C972D12AEE0C}" type="slidenum">
              <a:rPr lang="en-US" smtClean="0"/>
              <a:pPr/>
              <a:t>‹#›</a:t>
            </a:fld>
            <a:endParaRPr lang="en-US"/>
          </a:p>
        </p:txBody>
      </p:sp>
      <p:pic>
        <p:nvPicPr>
          <p:cNvPr id="10" name="Picture 9" descr="CS-Logo-H_4C.eps">
            <a:extLst>
              <a:ext uri="{FF2B5EF4-FFF2-40B4-BE49-F238E27FC236}">
                <a16:creationId xmlns:a16="http://schemas.microsoft.com/office/drawing/2014/main" id="{F798E281-371E-3542-B1F0-0315A99A3F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9567" y="6388485"/>
            <a:ext cx="1379902" cy="260927"/>
          </a:xfrm>
          <a:prstGeom prst="rect">
            <a:avLst/>
          </a:prstGeom>
        </p:spPr>
      </p:pic>
    </p:spTree>
    <p:extLst>
      <p:ext uri="{BB962C8B-B14F-4D97-AF65-F5344CB8AC3E}">
        <p14:creationId xmlns:p14="http://schemas.microsoft.com/office/powerpoint/2010/main" val="2064978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0" indent="0" algn="l" defTabSz="685783" rtl="0" eaLnBrk="1" latinLnBrk="0" hangingPunct="1">
        <a:lnSpc>
          <a:spcPct val="120000"/>
        </a:lnSpc>
        <a:spcBef>
          <a:spcPts val="1800"/>
        </a:spcBef>
        <a:buFont typeface="Arial" panose="020B0604020202020204" pitchFamily="34" charset="0"/>
        <a:buNone/>
        <a:defRPr sz="1400" b="1" kern="1200">
          <a:solidFill>
            <a:schemeClr val="accent2"/>
          </a:solidFill>
          <a:latin typeface="+mn-lt"/>
          <a:ea typeface="+mn-ea"/>
          <a:cs typeface="+mn-cs"/>
        </a:defRPr>
      </a:lvl1pPr>
      <a:lvl2pPr marL="0" indent="0" algn="l" defTabSz="685783" rtl="0" eaLnBrk="1" latinLnBrk="0" hangingPunct="1">
        <a:lnSpc>
          <a:spcPct val="120000"/>
        </a:lnSpc>
        <a:spcBef>
          <a:spcPts val="1200"/>
        </a:spcBef>
        <a:buClr>
          <a:schemeClr val="accent1"/>
        </a:buClr>
        <a:buFont typeface="Arial" panose="020B0604020202020204" pitchFamily="34" charset="0"/>
        <a:buNone/>
        <a:tabLst/>
        <a:defRPr sz="1400" kern="1200">
          <a:solidFill>
            <a:schemeClr val="accent2"/>
          </a:solidFill>
          <a:latin typeface="+mn-lt"/>
          <a:ea typeface="+mn-ea"/>
          <a:cs typeface="+mn-cs"/>
        </a:defRPr>
      </a:lvl2pPr>
      <a:lvl3pPr marL="171446" indent="-171446" algn="l" defTabSz="685783" rtl="0" eaLnBrk="1" latinLnBrk="0" hangingPunct="1">
        <a:lnSpc>
          <a:spcPct val="120000"/>
        </a:lnSpc>
        <a:spcBef>
          <a:spcPts val="600"/>
        </a:spcBef>
        <a:buClr>
          <a:schemeClr val="tx2"/>
        </a:buClr>
        <a:buFont typeface="Arial" panose="020B0604020202020204" pitchFamily="34" charset="0"/>
        <a:buChar char="•"/>
        <a:tabLst/>
        <a:defRPr sz="1400" kern="1200">
          <a:solidFill>
            <a:schemeClr val="accent2"/>
          </a:solidFill>
          <a:latin typeface="+mn-lt"/>
          <a:ea typeface="+mn-ea"/>
          <a:cs typeface="+mn-cs"/>
        </a:defRPr>
      </a:lvl3pPr>
      <a:lvl4pPr marL="358766" indent="-176209" algn="l" defTabSz="685783" rtl="0" eaLnBrk="1" latinLnBrk="0" hangingPunct="1">
        <a:lnSpc>
          <a:spcPct val="120000"/>
        </a:lnSpc>
        <a:spcBef>
          <a:spcPts val="200"/>
        </a:spcBef>
        <a:buClr>
          <a:schemeClr val="tx2"/>
        </a:buClr>
        <a:buSzPct val="120000"/>
        <a:buFont typeface="System Font Regular"/>
        <a:buChar char="◦"/>
        <a:tabLst/>
        <a:defRPr sz="1400" kern="1200">
          <a:solidFill>
            <a:schemeClr val="accent2"/>
          </a:solidFill>
          <a:latin typeface="+mn-lt"/>
          <a:ea typeface="+mn-ea"/>
          <a:cs typeface="+mn-cs"/>
        </a:defRPr>
      </a:lvl4pPr>
      <a:lvl5pPr marL="527037" indent="-152396" algn="l" defTabSz="685783" rtl="0" eaLnBrk="1" latinLnBrk="0" hangingPunct="1">
        <a:lnSpc>
          <a:spcPct val="120000"/>
        </a:lnSpc>
        <a:spcBef>
          <a:spcPts val="200"/>
        </a:spcBef>
        <a:buClr>
          <a:schemeClr val="tx2"/>
        </a:buClr>
        <a:buFont typeface="Arial" panose="020B0604020202020204" pitchFamily="34" charset="0"/>
        <a:buChar char="•"/>
        <a:tabLst/>
        <a:defRPr sz="1400" kern="1200">
          <a:solidFill>
            <a:schemeClr val="accent2"/>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704565314"/>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783646449"/>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66391532"/>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52558247"/>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347321853"/>
      </p:ext>
    </p:extLst>
  </p:cSld>
  <p:clrMap bg1="lt1" tx1="dk1" bg2="lt2" tx2="dk2" accent1="accent1" accent2="accent2" accent3="accent3" accent4="accent4" accent5="accent5" accent6="accent6" hlink="hlink" folHlink="folHlink"/>
  <p:sldLayoutIdLst>
    <p:sldLayoutId id="214748371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953764"/>
      </p:ext>
    </p:extLst>
  </p:cSld>
  <p:clrMap bg1="dk2" tx1="lt1" bg2="dk1" tx2="lt2" accent1="accent1" accent2="accent2" accent3="accent3" accent4="accent4" accent5="accent5" accent6="accent6" hlink="hlink" folHlink="folHlink"/>
  <p:sldLayoutIdLst>
    <p:sldLayoutId id="2147483712" r:id="rId1"/>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53701"/>
      </p:ext>
    </p:extLst>
  </p:cSld>
  <p:clrMap bg1="dk2" tx1="lt1" bg2="dk1" tx2="lt2" accent1="accent1" accent2="accent2" accent3="accent3" accent4="accent4" accent5="accent5" accent6="accent6" hlink="hlink" folHlink="folHlink"/>
  <p:sldLayoutIdLst>
    <p:sldLayoutId id="2147483714" r:id="rId1"/>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32721"/>
      </p:ext>
    </p:extLst>
  </p:cSld>
  <p:clrMap bg1="dk2" tx1="lt1" bg2="dk1" tx2="lt2" accent1="accent1" accent2="accent2" accent3="accent3" accent4="accent4" accent5="accent5" accent6="accent6" hlink="hlink" folHlink="folHlink"/>
  <p:sldLayoutIdLst>
    <p:sldLayoutId id="2147483716" r:id="rId1"/>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625413340"/>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4202165130"/>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778845423"/>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910929095"/>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626832620"/>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518994010"/>
      </p:ext>
    </p:extLst>
  </p:cSld>
  <p:clrMap bg1="lt1" tx1="dk1" bg2="lt2" tx2="dk2" accent1="accent1" accent2="accent2" accent3="accent3" accent4="accent4" accent5="accent5" accent6="accent6" hlink="hlink" folHlink="folHlink"/>
  <p:sldLayoutIdLst>
    <p:sldLayoutId id="214748372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13911"/>
      </p:ext>
    </p:extLst>
  </p:cSld>
  <p:clrMap bg1="dk2" tx1="lt1" bg2="dk1" tx2="lt2" accent1="accent1" accent2="accent2" accent3="accent3" accent4="accent4" accent5="accent5" accent6="accent6" hlink="hlink" folHlink="folHlink"/>
  <p:sldLayoutIdLst>
    <p:sldLayoutId id="2147483728" r:id="rId1"/>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9144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474423"/>
      </p:ext>
    </p:extLst>
  </p:cSld>
  <p:clrMap bg1="dk2" tx1="lt1" bg2="dk1" tx2="lt2" accent1="accent1" accent2="accent2" accent3="accent3" accent4="accent4" accent5="accent5" accent6="accent6" hlink="hlink" folHlink="folHlink"/>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613403320"/>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876501579"/>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890448355"/>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3329861479"/>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51948024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A17B04-C85E-47CF-B606-DFB0F6AEC974}"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4401D069-EB87-4855-A68E-C135F9E22033}"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073253215"/>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2657309426"/>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4BAC6-B044-4E04-AC51-6BE08181542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A6DC4-877D-4505-9F12-7578FF57787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FDF2A9-5FAB-44F6-A610-98095CE1E4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DB8E4C-702C-423A-8714-30BD40A53FD0}" type="datetimeFigureOut">
              <a:rPr lang="en-CA" smtClean="0">
                <a:solidFill>
                  <a:prstClr val="black">
                    <a:tint val="75000"/>
                  </a:prstClr>
                </a:solidFill>
              </a:rPr>
              <a:pPr defTabSz="685800"/>
              <a:t>2021-01-11</a:t>
            </a:fld>
            <a:endParaRPr lang="en-CA">
              <a:solidFill>
                <a:prstClr val="black">
                  <a:tint val="75000"/>
                </a:prstClr>
              </a:solidFill>
            </a:endParaRPr>
          </a:p>
        </p:txBody>
      </p:sp>
      <p:sp>
        <p:nvSpPr>
          <p:cNvPr id="5" name="Footer Placeholder 4">
            <a:extLst>
              <a:ext uri="{FF2B5EF4-FFF2-40B4-BE49-F238E27FC236}">
                <a16:creationId xmlns:a16="http://schemas.microsoft.com/office/drawing/2014/main" id="{27CCB54A-F320-489B-A7AA-C7F50A1CFC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CA">
              <a:solidFill>
                <a:prstClr val="black">
                  <a:tint val="75000"/>
                </a:prstClr>
              </a:solidFill>
            </a:endParaRPr>
          </a:p>
        </p:txBody>
      </p:sp>
      <p:sp>
        <p:nvSpPr>
          <p:cNvPr id="6" name="Slide Number Placeholder 5">
            <a:extLst>
              <a:ext uri="{FF2B5EF4-FFF2-40B4-BE49-F238E27FC236}">
                <a16:creationId xmlns:a16="http://schemas.microsoft.com/office/drawing/2014/main" id="{795F1176-BA49-4848-A8E5-425283B4D65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11A250E-6C39-4E0F-9534-58921DB8A09D}" type="slidenum">
              <a:rPr lang="en-CA" smtClean="0">
                <a:solidFill>
                  <a:prstClr val="black">
                    <a:tint val="75000"/>
                  </a:prstClr>
                </a:solidFill>
              </a:rPr>
              <a:pPr defTabSz="685800"/>
              <a:t>‹#›</a:t>
            </a:fld>
            <a:endParaRPr lang="en-CA">
              <a:solidFill>
                <a:prstClr val="black">
                  <a:tint val="75000"/>
                </a:prstClr>
              </a:solidFill>
            </a:endParaRPr>
          </a:p>
        </p:txBody>
      </p:sp>
    </p:spTree>
    <p:extLst>
      <p:ext uri="{BB962C8B-B14F-4D97-AF65-F5344CB8AC3E}">
        <p14:creationId xmlns:p14="http://schemas.microsoft.com/office/powerpoint/2010/main" val="1913376244"/>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dsociety.org/practice-guideline/covid-19-guideline-treatment-and-management/" TargetMode="External"/><Relationship Id="rId2" Type="http://schemas.openxmlformats.org/officeDocument/2006/relationships/hyperlink" Target="https://www.covid19treatmentguidelines.nih.gov/therapeutic-manage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who.int/news-room/feature-stories/detail/who-recommends-against-the-use-of-remdesivir-in-covid-19-patie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esearchid.com/" TargetMode="Externa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da.gov/media/143823/download" TargetMode="External"/><Relationship Id="rId2" Type="http://schemas.openxmlformats.org/officeDocument/2006/relationships/hyperlink" Target="https://investor.lilly.com/news-releases/news-release-details/baricitinib-receives-emergency-use-authorization-fda-treatm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researchid.com/topics/grants-and-studentships/cfid-theme-specific-pilot-project-grants/" TargetMode="External"/><Relationship Id="rId7" Type="http://schemas.openxmlformats.org/officeDocument/2006/relationships/hyperlink" Target="https://www.researchid.com/topics/awards/juan-a-embil-trainee-award-for-excellence-in-infectious-diseases-research/" TargetMode="External"/><Relationship Id="rId2" Type="http://schemas.openxmlformats.org/officeDocument/2006/relationships/hyperlink" Target="https://www.researchid.com/topics/grants-and-studentships/cfid-safe-drinking-water-pilot-project-grant/" TargetMode="External"/><Relationship Id="rId1" Type="http://schemas.openxmlformats.org/officeDocument/2006/relationships/slideLayout" Target="../slideLayouts/slideLayout13.xml"/><Relationship Id="rId6" Type="http://schemas.openxmlformats.org/officeDocument/2006/relationships/hyperlink" Target="https://www.researchid.com/topics/awards/john-m-embil-mentorship-award-in-infectious-diseases/" TargetMode="External"/><Relationship Id="rId5" Type="http://schemas.openxmlformats.org/officeDocument/2006/relationships/hyperlink" Target="https://www.researchid.com/topics/grants-and-studentships/cfid-undergraduate-summer-research-grant/" TargetMode="External"/><Relationship Id="rId4" Type="http://schemas.openxmlformats.org/officeDocument/2006/relationships/hyperlink" Target="https://www.researchid.com/topics/grants-and-studentships/ammi-canada-medical-student-research-grant/" TargetMode="External"/><Relationship Id="rId9" Type="http://schemas.openxmlformats.org/officeDocument/2006/relationships/hyperlink" Target="http://www.researchid.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310" y="2077252"/>
            <a:ext cx="6968690" cy="1412471"/>
          </a:xfrm>
        </p:spPr>
        <p:txBody>
          <a:bodyPr>
            <a:normAutofit/>
          </a:bodyPr>
          <a:lstStyle/>
          <a:p>
            <a:r>
              <a:rPr lang="en-CA" sz="4800" b="1" dirty="0">
                <a:effectLst/>
                <a:latin typeface="+mn-lt"/>
              </a:rPr>
              <a:t>CFID Clinical COVID19 Webinar </a:t>
            </a:r>
            <a:endParaRPr lang="en-CA" sz="4800" b="1" dirty="0">
              <a:latin typeface="+mn-lt"/>
            </a:endParaRPr>
          </a:p>
        </p:txBody>
      </p:sp>
      <p:sp>
        <p:nvSpPr>
          <p:cNvPr id="3" name="Subtitle 2"/>
          <p:cNvSpPr>
            <a:spLocks noGrp="1"/>
          </p:cNvSpPr>
          <p:nvPr>
            <p:ph type="subTitle" idx="1"/>
          </p:nvPr>
        </p:nvSpPr>
        <p:spPr>
          <a:xfrm>
            <a:off x="945682" y="3558778"/>
            <a:ext cx="7055318" cy="2580031"/>
          </a:xfrm>
        </p:spPr>
        <p:txBody>
          <a:bodyPr>
            <a:normAutofit lnSpcReduction="10000"/>
          </a:bodyPr>
          <a:lstStyle/>
          <a:p>
            <a:r>
              <a:rPr lang="en-US" sz="2000" b="1" u="sng" dirty="0"/>
              <a:t>Speakers</a:t>
            </a:r>
          </a:p>
          <a:p>
            <a:r>
              <a:rPr lang="en-US" sz="2000" b="1" dirty="0"/>
              <a:t> Dr Jonathan </a:t>
            </a:r>
            <a:r>
              <a:rPr lang="en-US" sz="2000" b="1" dirty="0" err="1"/>
              <a:t>Grein</a:t>
            </a:r>
            <a:r>
              <a:rPr lang="en-US" sz="2000" b="1" dirty="0"/>
              <a:t>- </a:t>
            </a:r>
          </a:p>
          <a:p>
            <a:r>
              <a:rPr lang="en-CA" sz="2000" b="1" dirty="0"/>
              <a:t>Cedars-Sinai Medical Center, L.A.</a:t>
            </a:r>
            <a:endParaRPr lang="en-US" sz="2000" b="1" dirty="0"/>
          </a:p>
          <a:p>
            <a:r>
              <a:rPr lang="en-US" sz="2000" b="1" dirty="0"/>
              <a:t>Dr Shariq Haider- McMaster University</a:t>
            </a:r>
          </a:p>
          <a:p>
            <a:endParaRPr lang="en-US" sz="2000" b="1" dirty="0"/>
          </a:p>
          <a:p>
            <a:r>
              <a:rPr lang="en-US" sz="2000" b="1" u="sng" dirty="0"/>
              <a:t>Moderator</a:t>
            </a:r>
          </a:p>
          <a:p>
            <a:r>
              <a:rPr lang="en-US" sz="2000" b="1" dirty="0"/>
              <a:t>Dr Curtis Cooper- University of Ottawa</a:t>
            </a:r>
            <a:endParaRPr lang="en-CA" sz="2000" b="1" dirty="0"/>
          </a:p>
        </p:txBody>
      </p:sp>
      <p:pic>
        <p:nvPicPr>
          <p:cNvPr id="4" name="Picture 2" descr="CFI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11" y="593840"/>
            <a:ext cx="2931175" cy="10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3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AE06-984D-4F46-B548-A37A7FD8CBB5}"/>
              </a:ext>
            </a:extLst>
          </p:cNvPr>
          <p:cNvSpPr>
            <a:spLocks noGrp="1"/>
          </p:cNvSpPr>
          <p:nvPr>
            <p:ph type="title"/>
          </p:nvPr>
        </p:nvSpPr>
        <p:spPr/>
        <p:txBody>
          <a:bodyPr/>
          <a:lstStyle/>
          <a:p>
            <a:r>
              <a:rPr lang="en-US" dirty="0"/>
              <a:t>Age as a Risk factor for Severity</a:t>
            </a:r>
          </a:p>
        </p:txBody>
      </p:sp>
      <p:sp>
        <p:nvSpPr>
          <p:cNvPr id="4" name="Footer Placeholder 3">
            <a:extLst>
              <a:ext uri="{FF2B5EF4-FFF2-40B4-BE49-F238E27FC236}">
                <a16:creationId xmlns:a16="http://schemas.microsoft.com/office/drawing/2014/main" id="{0E859A42-E9BF-48C3-BD22-292C9E699DAB}"/>
              </a:ext>
            </a:extLst>
          </p:cNvPr>
          <p:cNvSpPr>
            <a:spLocks noGrp="1"/>
          </p:cNvSpPr>
          <p:nvPr>
            <p:ph type="ftr" sz="quarter" idx="11"/>
          </p:nvPr>
        </p:nvSpPr>
        <p:spPr/>
        <p:txBody>
          <a:bodyPr/>
          <a:lstStyle/>
          <a:p>
            <a:r>
              <a:rPr lang="en-US" dirty="0"/>
              <a:t>https://www.cdc.gov/coronavirus/2019-ncov/covid-data/investigations-discovery/hospitalization-death-by-age.html</a:t>
            </a:r>
          </a:p>
        </p:txBody>
      </p:sp>
      <p:sp>
        <p:nvSpPr>
          <p:cNvPr id="5" name="Slide Number Placeholder 4">
            <a:extLst>
              <a:ext uri="{FF2B5EF4-FFF2-40B4-BE49-F238E27FC236}">
                <a16:creationId xmlns:a16="http://schemas.microsoft.com/office/drawing/2014/main" id="{9C7AD819-877D-426C-AA65-7B207045DA6E}"/>
              </a:ext>
            </a:extLst>
          </p:cNvPr>
          <p:cNvSpPr>
            <a:spLocks noGrp="1"/>
          </p:cNvSpPr>
          <p:nvPr>
            <p:ph type="sldNum" sz="quarter" idx="12"/>
          </p:nvPr>
        </p:nvSpPr>
        <p:spPr/>
        <p:txBody>
          <a:bodyPr/>
          <a:lstStyle/>
          <a:p>
            <a:fld id="{5339919A-1AF4-8143-B305-C972D12AEE0C}" type="slidenum">
              <a:rPr lang="en-US" smtClean="0"/>
              <a:pPr/>
              <a:t>10</a:t>
            </a:fld>
            <a:endParaRPr lang="en-US"/>
          </a:p>
        </p:txBody>
      </p:sp>
      <p:pic>
        <p:nvPicPr>
          <p:cNvPr id="1026" name="Picture 2" descr="COVID-19 Hospitalization and Death by Age">
            <a:extLst>
              <a:ext uri="{FF2B5EF4-FFF2-40B4-BE49-F238E27FC236}">
                <a16:creationId xmlns:a16="http://schemas.microsoft.com/office/drawing/2014/main" id="{3E932267-FE83-4DC4-A156-82AF4EA33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736" y="1475548"/>
            <a:ext cx="7684851" cy="429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5171-360E-4450-BA66-BE6286C96B38}"/>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83BA36C7-B900-4E65-81EF-A1E593392EDA}"/>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76777B"/>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D31FB1E4-1200-4F4F-9E1F-CD1B9A7D44D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39919A-1AF4-8143-B305-C972D12AEE0C}" type="slidenum">
              <a:rPr kumimoji="0" lang="en-US" sz="800" b="0" i="0" u="none" strike="noStrike" kern="1200" cap="none" spc="0" normalizeH="0" baseline="0" noProof="0" smtClean="0">
                <a:ln>
                  <a:noFill/>
                </a:ln>
                <a:solidFill>
                  <a:srgbClr val="76777B"/>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76777B"/>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E1D5B61-7BE3-4089-AEDB-AA7EE1A732FA}"/>
              </a:ext>
            </a:extLst>
          </p:cNvPr>
          <p:cNvPicPr>
            <a:picLocks noChangeAspect="1"/>
          </p:cNvPicPr>
          <p:nvPr/>
        </p:nvPicPr>
        <p:blipFill>
          <a:blip r:embed="rId2"/>
          <a:stretch>
            <a:fillRect/>
          </a:stretch>
        </p:blipFill>
        <p:spPr>
          <a:xfrm>
            <a:off x="140956" y="0"/>
            <a:ext cx="8862088" cy="6826148"/>
          </a:xfrm>
          <a:prstGeom prst="rect">
            <a:avLst/>
          </a:prstGeom>
        </p:spPr>
      </p:pic>
      <p:sp>
        <p:nvSpPr>
          <p:cNvPr id="7" name="TextBox 6">
            <a:extLst>
              <a:ext uri="{FF2B5EF4-FFF2-40B4-BE49-F238E27FC236}">
                <a16:creationId xmlns:a16="http://schemas.microsoft.com/office/drawing/2014/main" id="{4E97B576-B4BB-41D8-AB8E-AE8BF84B00F7}"/>
              </a:ext>
            </a:extLst>
          </p:cNvPr>
          <p:cNvSpPr txBox="1"/>
          <p:nvPr/>
        </p:nvSpPr>
        <p:spPr>
          <a:xfrm>
            <a:off x="257715" y="6433556"/>
            <a:ext cx="29821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Sanders et al, JAMA Apr 13, 2020 </a:t>
            </a:r>
          </a:p>
        </p:txBody>
      </p:sp>
    </p:spTree>
    <p:extLst>
      <p:ext uri="{BB962C8B-B14F-4D97-AF65-F5344CB8AC3E}">
        <p14:creationId xmlns:p14="http://schemas.microsoft.com/office/powerpoint/2010/main" val="311313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B834-A3A8-4A00-9C6F-17EDC55B9F63}"/>
              </a:ext>
            </a:extLst>
          </p:cNvPr>
          <p:cNvSpPr>
            <a:spLocks noGrp="1"/>
          </p:cNvSpPr>
          <p:nvPr>
            <p:ph type="title"/>
          </p:nvPr>
        </p:nvSpPr>
        <p:spPr/>
        <p:txBody>
          <a:bodyPr/>
          <a:lstStyle/>
          <a:p>
            <a:r>
              <a:rPr lang="en-US" dirty="0"/>
              <a:t>COVID-19 Spectrum of Illness</a:t>
            </a:r>
          </a:p>
        </p:txBody>
      </p:sp>
      <p:sp>
        <p:nvSpPr>
          <p:cNvPr id="4" name="Footer Placeholder 3">
            <a:extLst>
              <a:ext uri="{FF2B5EF4-FFF2-40B4-BE49-F238E27FC236}">
                <a16:creationId xmlns:a16="http://schemas.microsoft.com/office/drawing/2014/main" id="{41F58B6D-5840-4FCE-9F7C-3C272955DDF2}"/>
              </a:ext>
            </a:extLst>
          </p:cNvPr>
          <p:cNvSpPr>
            <a:spLocks noGrp="1"/>
          </p:cNvSpPr>
          <p:nvPr>
            <p:ph type="ftr" sz="quarter" idx="11"/>
          </p:nvPr>
        </p:nvSpPr>
        <p:spPr/>
        <p:txBody>
          <a:bodyPr/>
          <a:lstStyle/>
          <a:p>
            <a:r>
              <a:rPr lang="en-US" dirty="0" err="1"/>
              <a:t>Ghandi</a:t>
            </a:r>
            <a:r>
              <a:rPr lang="en-US" dirty="0"/>
              <a:t> RT, Clin Infect Dis 2020</a:t>
            </a:r>
          </a:p>
        </p:txBody>
      </p:sp>
      <p:sp>
        <p:nvSpPr>
          <p:cNvPr id="5" name="Slide Number Placeholder 4">
            <a:extLst>
              <a:ext uri="{FF2B5EF4-FFF2-40B4-BE49-F238E27FC236}">
                <a16:creationId xmlns:a16="http://schemas.microsoft.com/office/drawing/2014/main" id="{593289BD-D15D-4D17-9FE1-78970A075126}"/>
              </a:ext>
            </a:extLst>
          </p:cNvPr>
          <p:cNvSpPr>
            <a:spLocks noGrp="1"/>
          </p:cNvSpPr>
          <p:nvPr>
            <p:ph type="sldNum" sz="quarter" idx="12"/>
          </p:nvPr>
        </p:nvSpPr>
        <p:spPr/>
        <p:txBody>
          <a:bodyPr/>
          <a:lstStyle/>
          <a:p>
            <a:fld id="{5339919A-1AF4-8143-B305-C972D12AEE0C}" type="slidenum">
              <a:rPr lang="en-US" smtClean="0"/>
              <a:pPr/>
              <a:t>12</a:t>
            </a:fld>
            <a:endParaRPr lang="en-US"/>
          </a:p>
        </p:txBody>
      </p:sp>
      <p:pic>
        <p:nvPicPr>
          <p:cNvPr id="6" name="Picture 5">
            <a:extLst>
              <a:ext uri="{FF2B5EF4-FFF2-40B4-BE49-F238E27FC236}">
                <a16:creationId xmlns:a16="http://schemas.microsoft.com/office/drawing/2014/main" id="{C27596DF-BFE6-4D7D-8FAA-4EE03A796E0A}"/>
              </a:ext>
            </a:extLst>
          </p:cNvPr>
          <p:cNvPicPr>
            <a:picLocks noChangeAspect="1"/>
          </p:cNvPicPr>
          <p:nvPr/>
        </p:nvPicPr>
        <p:blipFill>
          <a:blip r:embed="rId2"/>
          <a:stretch>
            <a:fillRect/>
          </a:stretch>
        </p:blipFill>
        <p:spPr>
          <a:xfrm>
            <a:off x="379366" y="1474237"/>
            <a:ext cx="8008854" cy="4294241"/>
          </a:xfrm>
          <a:prstGeom prst="rect">
            <a:avLst/>
          </a:prstGeom>
        </p:spPr>
      </p:pic>
    </p:spTree>
    <p:extLst>
      <p:ext uri="{BB962C8B-B14F-4D97-AF65-F5344CB8AC3E}">
        <p14:creationId xmlns:p14="http://schemas.microsoft.com/office/powerpoint/2010/main" val="70743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Toolbox: Therapeutic Options for COVID-19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pPr/>
              <a:t>13</a:t>
            </a:fld>
            <a:endParaRPr lang="en-US"/>
          </a:p>
        </p:txBody>
      </p:sp>
      <p:pic>
        <p:nvPicPr>
          <p:cNvPr id="88066" name="Picture 2" descr="1-oz Silver Bullet – .45 Caliber Pistol Round Replica | GovMint.com"/>
          <p:cNvPicPr>
            <a:picLocks noChangeAspect="1" noChangeArrowheads="1"/>
          </p:cNvPicPr>
          <p:nvPr/>
        </p:nvPicPr>
        <p:blipFill>
          <a:blip r:embed="rId2"/>
          <a:srcRect/>
          <a:stretch>
            <a:fillRect/>
          </a:stretch>
        </p:blipFill>
        <p:spPr bwMode="auto">
          <a:xfrm>
            <a:off x="1387141" y="2898475"/>
            <a:ext cx="2153152" cy="1345720"/>
          </a:xfrm>
          <a:prstGeom prst="rect">
            <a:avLst/>
          </a:prstGeom>
          <a:noFill/>
        </p:spPr>
      </p:pic>
      <p:pic>
        <p:nvPicPr>
          <p:cNvPr id="88068" name="Picture 4" descr="Brico'Kids Tool Box (wood)"/>
          <p:cNvPicPr>
            <a:picLocks noChangeAspect="1" noChangeArrowheads="1"/>
          </p:cNvPicPr>
          <p:nvPr/>
        </p:nvPicPr>
        <p:blipFill>
          <a:blip r:embed="rId3"/>
          <a:srcRect l="12556" t="15310" r="14480" b="13858"/>
          <a:stretch>
            <a:fillRect/>
          </a:stretch>
        </p:blipFill>
        <p:spPr bwMode="auto">
          <a:xfrm>
            <a:off x="4951562" y="1249680"/>
            <a:ext cx="2656936" cy="2579299"/>
          </a:xfrm>
          <a:prstGeom prst="rect">
            <a:avLst/>
          </a:prstGeom>
          <a:noFill/>
        </p:spPr>
      </p:pic>
      <p:sp>
        <p:nvSpPr>
          <p:cNvPr id="8" name="&quot;No&quot; Symbol 7"/>
          <p:cNvSpPr/>
          <p:nvPr/>
        </p:nvSpPr>
        <p:spPr>
          <a:xfrm>
            <a:off x="1232500" y="2396993"/>
            <a:ext cx="2433726" cy="2321655"/>
          </a:xfrm>
          <a:prstGeom prst="noSmoking">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9" name="TextBox 8"/>
          <p:cNvSpPr txBox="1"/>
          <p:nvPr/>
        </p:nvSpPr>
        <p:spPr>
          <a:xfrm>
            <a:off x="5209275" y="3828979"/>
            <a:ext cx="2563125" cy="2123658"/>
          </a:xfrm>
          <a:prstGeom prst="rect">
            <a:avLst/>
          </a:prstGeom>
          <a:noFill/>
        </p:spPr>
        <p:txBody>
          <a:bodyPr wrap="square" rtlCol="0">
            <a:spAutoFit/>
          </a:bodyPr>
          <a:lstStyle/>
          <a:p>
            <a:pPr algn="ctr"/>
            <a:r>
              <a:rPr lang="en-US" sz="1600" b="1" dirty="0">
                <a:solidFill>
                  <a:schemeClr val="accent2"/>
                </a:solidFill>
              </a:rPr>
              <a:t>Anti-Viral Agents</a:t>
            </a:r>
          </a:p>
          <a:p>
            <a:pPr algn="ctr"/>
            <a:r>
              <a:rPr lang="en-US" sz="1400" strike="sngStrike" dirty="0" err="1">
                <a:solidFill>
                  <a:schemeClr val="accent2"/>
                </a:solidFill>
              </a:rPr>
              <a:t>Hydroxychloroquine</a:t>
            </a:r>
            <a:endParaRPr lang="en-US" sz="1400" strike="sngStrike" dirty="0">
              <a:solidFill>
                <a:schemeClr val="accent2"/>
              </a:solidFill>
            </a:endParaRPr>
          </a:p>
          <a:p>
            <a:pPr algn="ctr"/>
            <a:r>
              <a:rPr lang="en-US" sz="1400" dirty="0" err="1">
                <a:solidFill>
                  <a:schemeClr val="accent2"/>
                </a:solidFill>
              </a:rPr>
              <a:t>Remdesivir</a:t>
            </a:r>
            <a:endParaRPr lang="en-US" sz="1400" dirty="0">
              <a:solidFill>
                <a:schemeClr val="accent2"/>
              </a:solidFill>
            </a:endParaRPr>
          </a:p>
          <a:p>
            <a:pPr algn="ctr"/>
            <a:endParaRPr lang="en-US" sz="1400" dirty="0">
              <a:solidFill>
                <a:schemeClr val="accent2"/>
              </a:solidFill>
            </a:endParaRPr>
          </a:p>
          <a:p>
            <a:pPr algn="ctr"/>
            <a:r>
              <a:rPr lang="en-US" sz="1600" b="1" dirty="0">
                <a:solidFill>
                  <a:schemeClr val="accent2"/>
                </a:solidFill>
              </a:rPr>
              <a:t>Immune-Based Treatment</a:t>
            </a:r>
          </a:p>
          <a:p>
            <a:pPr algn="ctr"/>
            <a:r>
              <a:rPr lang="en-US" sz="1400" dirty="0">
                <a:solidFill>
                  <a:schemeClr val="accent2"/>
                </a:solidFill>
              </a:rPr>
              <a:t>Dexamethasone</a:t>
            </a:r>
          </a:p>
          <a:p>
            <a:pPr algn="ctr"/>
            <a:r>
              <a:rPr lang="en-US" sz="1400" dirty="0" err="1">
                <a:solidFill>
                  <a:schemeClr val="accent2"/>
                </a:solidFill>
              </a:rPr>
              <a:t>Baricitinib</a:t>
            </a:r>
            <a:endParaRPr lang="en-US" sz="1400" dirty="0">
              <a:solidFill>
                <a:schemeClr val="accent2"/>
              </a:solidFill>
            </a:endParaRPr>
          </a:p>
          <a:p>
            <a:pPr algn="ctr"/>
            <a:r>
              <a:rPr lang="en-US" sz="1400" dirty="0">
                <a:solidFill>
                  <a:schemeClr val="accent2"/>
                </a:solidFill>
              </a:rPr>
              <a:t>Monoclonal antibodies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A369-9FD3-4EB5-B6E8-17F00540532E}"/>
              </a:ext>
            </a:extLst>
          </p:cNvPr>
          <p:cNvSpPr>
            <a:spLocks noGrp="1"/>
          </p:cNvSpPr>
          <p:nvPr>
            <p:ph type="title"/>
          </p:nvPr>
        </p:nvSpPr>
        <p:spPr/>
        <p:txBody>
          <a:bodyPr/>
          <a:lstStyle/>
          <a:p>
            <a:r>
              <a:rPr lang="en-US" dirty="0"/>
              <a:t>COVID-19 Treatment Recommendations</a:t>
            </a:r>
          </a:p>
        </p:txBody>
      </p:sp>
      <p:graphicFrame>
        <p:nvGraphicFramePr>
          <p:cNvPr id="6" name="Table 6">
            <a:extLst>
              <a:ext uri="{FF2B5EF4-FFF2-40B4-BE49-F238E27FC236}">
                <a16:creationId xmlns:a16="http://schemas.microsoft.com/office/drawing/2014/main" id="{F02BEDF1-DED6-43BD-8A9E-E1EEC2EACA8A}"/>
              </a:ext>
            </a:extLst>
          </p:cNvPr>
          <p:cNvGraphicFramePr>
            <a:graphicFrameLocks noGrp="1"/>
          </p:cNvGraphicFramePr>
          <p:nvPr>
            <p:ph idx="1"/>
            <p:extLst>
              <p:ext uri="{D42A27DB-BD31-4B8C-83A1-F6EECF244321}">
                <p14:modId xmlns:p14="http://schemas.microsoft.com/office/powerpoint/2010/main" val="668132772"/>
              </p:ext>
            </p:extLst>
          </p:nvPr>
        </p:nvGraphicFramePr>
        <p:xfrm>
          <a:off x="628651" y="1376867"/>
          <a:ext cx="7891461" cy="3579241"/>
        </p:xfrm>
        <a:graphic>
          <a:graphicData uri="http://schemas.openxmlformats.org/drawingml/2006/table">
            <a:tbl>
              <a:tblPr firstRow="1" bandRow="1">
                <a:tableStyleId>{7DF18680-E054-41AD-8BC1-D1AEF772440D}</a:tableStyleId>
              </a:tblPr>
              <a:tblGrid>
                <a:gridCol w="2318831">
                  <a:extLst>
                    <a:ext uri="{9D8B030D-6E8A-4147-A177-3AD203B41FA5}">
                      <a16:colId xmlns:a16="http://schemas.microsoft.com/office/drawing/2014/main" val="3783573038"/>
                    </a:ext>
                  </a:extLst>
                </a:gridCol>
                <a:gridCol w="2772383">
                  <a:extLst>
                    <a:ext uri="{9D8B030D-6E8A-4147-A177-3AD203B41FA5}">
                      <a16:colId xmlns:a16="http://schemas.microsoft.com/office/drawing/2014/main" val="1218895623"/>
                    </a:ext>
                  </a:extLst>
                </a:gridCol>
                <a:gridCol w="2800247">
                  <a:extLst>
                    <a:ext uri="{9D8B030D-6E8A-4147-A177-3AD203B41FA5}">
                      <a16:colId xmlns:a16="http://schemas.microsoft.com/office/drawing/2014/main" val="3851761412"/>
                    </a:ext>
                  </a:extLst>
                </a:gridCol>
              </a:tblGrid>
              <a:tr h="370840">
                <a:tc>
                  <a:txBody>
                    <a:bodyPr/>
                    <a:lstStyle/>
                    <a:p>
                      <a:pPr algn="ctr"/>
                      <a:r>
                        <a:rPr lang="en-US" dirty="0"/>
                        <a:t>Disease Severity</a:t>
                      </a:r>
                    </a:p>
                  </a:txBody>
                  <a:tcPr/>
                </a:tc>
                <a:tc>
                  <a:txBody>
                    <a:bodyPr/>
                    <a:lstStyle/>
                    <a:p>
                      <a:pPr algn="ctr"/>
                      <a:r>
                        <a:rPr lang="en-US" dirty="0"/>
                        <a:t>NIH Guidelines</a:t>
                      </a:r>
                    </a:p>
                  </a:txBody>
                  <a:tcPr/>
                </a:tc>
                <a:tc>
                  <a:txBody>
                    <a:bodyPr/>
                    <a:lstStyle/>
                    <a:p>
                      <a:pPr algn="ctr"/>
                      <a:r>
                        <a:rPr lang="en-US" dirty="0"/>
                        <a:t>IDSA Guidelines</a:t>
                      </a:r>
                    </a:p>
                  </a:txBody>
                  <a:tcPr/>
                </a:tc>
                <a:extLst>
                  <a:ext uri="{0D108BD9-81ED-4DB2-BD59-A6C34878D82A}">
                    <a16:rowId xmlns:a16="http://schemas.microsoft.com/office/drawing/2014/main" val="1818838011"/>
                  </a:ext>
                </a:extLst>
              </a:tr>
              <a:tr h="370840">
                <a:tc>
                  <a:txBody>
                    <a:bodyPr/>
                    <a:lstStyle/>
                    <a:p>
                      <a:pPr algn="ctr"/>
                      <a:r>
                        <a:rPr lang="en-US" dirty="0"/>
                        <a:t>Not hospitalized</a:t>
                      </a:r>
                    </a:p>
                  </a:txBody>
                  <a:tcPr>
                    <a:solidFill>
                      <a:schemeClr val="accent6">
                        <a:lumMod val="40000"/>
                        <a:lumOff val="60000"/>
                      </a:schemeClr>
                    </a:solidFill>
                  </a:tcPr>
                </a:tc>
                <a:tc>
                  <a:txBody>
                    <a:bodyPr/>
                    <a:lstStyle/>
                    <a:p>
                      <a:r>
                        <a:rPr lang="en-US" sz="1000" b="1" dirty="0"/>
                        <a:t>Recommends against </a:t>
                      </a:r>
                      <a:r>
                        <a:rPr lang="en-US" sz="1000" dirty="0"/>
                        <a:t>use of dexamethasone (AI)</a:t>
                      </a:r>
                    </a:p>
                    <a:p>
                      <a:r>
                        <a:rPr lang="en-US" sz="1000" dirty="0"/>
                        <a:t>Insufficient  data to recommend for or against </a:t>
                      </a:r>
                      <a:r>
                        <a:rPr lang="en-US" sz="1000" b="1" dirty="0" err="1"/>
                        <a:t>bamlanivimab</a:t>
                      </a:r>
                      <a:r>
                        <a:rPr lang="en-US" sz="1000" b="1" dirty="0"/>
                        <a:t> </a:t>
                      </a:r>
                      <a:r>
                        <a:rPr lang="en-US" sz="1000" b="0" dirty="0"/>
                        <a:t>or </a:t>
                      </a:r>
                      <a:r>
                        <a:rPr lang="en-US" sz="1000" b="1" dirty="0" err="1"/>
                        <a:t>casirivimab</a:t>
                      </a:r>
                      <a:r>
                        <a:rPr lang="en-US" sz="1000" b="1" dirty="0"/>
                        <a:t>/</a:t>
                      </a:r>
                      <a:r>
                        <a:rPr lang="en-US" sz="1000" b="1" dirty="0" err="1"/>
                        <a:t>imdevimab</a:t>
                      </a:r>
                      <a:endParaRPr lang="en-US" sz="1000" b="1" dirty="0"/>
                    </a:p>
                  </a:txBody>
                  <a:tcPr/>
                </a:tc>
                <a:tc>
                  <a:txBody>
                    <a:bodyPr/>
                    <a:lstStyle/>
                    <a:p>
                      <a:r>
                        <a:rPr lang="en-US" sz="1000" b="1" dirty="0"/>
                        <a:t>Recommends against </a:t>
                      </a:r>
                      <a:r>
                        <a:rPr lang="en-US" sz="1000" b="1" dirty="0" err="1"/>
                        <a:t>bamlanivimab</a:t>
                      </a:r>
                      <a:r>
                        <a:rPr lang="en-US" sz="1000" b="1" dirty="0"/>
                        <a:t> </a:t>
                      </a:r>
                      <a:r>
                        <a:rPr lang="en-US" sz="1000" b="0" dirty="0"/>
                        <a:t>routinely</a:t>
                      </a:r>
                      <a:r>
                        <a:rPr lang="en-US" sz="1000" dirty="0"/>
                        <a:t> (Conditional, very low evidence); reasonable in patients at increased risk</a:t>
                      </a:r>
                    </a:p>
                  </a:txBody>
                  <a:tcPr/>
                </a:tc>
                <a:extLst>
                  <a:ext uri="{0D108BD9-81ED-4DB2-BD59-A6C34878D82A}">
                    <a16:rowId xmlns:a16="http://schemas.microsoft.com/office/drawing/2014/main" val="983632855"/>
                  </a:ext>
                </a:extLst>
              </a:tr>
              <a:tr h="370840">
                <a:tc>
                  <a:txBody>
                    <a:bodyPr/>
                    <a:lstStyle/>
                    <a:p>
                      <a:pPr algn="ctr"/>
                      <a:r>
                        <a:rPr lang="en-US" dirty="0"/>
                        <a:t>Hospitalized without the need for supplemental oxygen</a:t>
                      </a:r>
                    </a:p>
                  </a:txBody>
                  <a:tcPr>
                    <a:solidFill>
                      <a:schemeClr val="accent4">
                        <a:lumMod val="40000"/>
                        <a:lumOff val="60000"/>
                      </a:schemeClr>
                    </a:solidFill>
                  </a:tcPr>
                </a:tc>
                <a:tc>
                  <a:txBody>
                    <a:bodyPr/>
                    <a:lstStyle/>
                    <a:p>
                      <a:r>
                        <a:rPr lang="en-US" sz="1000" dirty="0"/>
                        <a:t>Insufficient data to recommend for or against </a:t>
                      </a:r>
                      <a:r>
                        <a:rPr lang="en-US" sz="1000" b="1" dirty="0" err="1"/>
                        <a:t>remdesivir</a:t>
                      </a:r>
                      <a:endParaRPr lang="en-US" sz="1000" b="1" dirty="0"/>
                    </a:p>
                    <a:p>
                      <a:r>
                        <a:rPr lang="en-US" sz="1000" b="1" dirty="0"/>
                        <a:t>Recommend against dexamethasone </a:t>
                      </a:r>
                      <a:r>
                        <a:rPr lang="en-US" sz="1000" b="0" dirty="0"/>
                        <a:t>(</a:t>
                      </a:r>
                      <a:r>
                        <a:rPr lang="en-US" sz="1000" b="0" dirty="0" err="1"/>
                        <a:t>AIIa</a:t>
                      </a:r>
                      <a:r>
                        <a:rPr lang="en-US" sz="1000" b="0" dirty="0"/>
                        <a:t>)</a:t>
                      </a:r>
                    </a:p>
                  </a:txBody>
                  <a:tcPr/>
                </a:tc>
                <a:tc>
                  <a:txBody>
                    <a:bodyPr/>
                    <a:lstStyle/>
                    <a:p>
                      <a:r>
                        <a:rPr lang="en-US" sz="1000" b="1" dirty="0"/>
                        <a:t>Recommends against dexamethasone</a:t>
                      </a:r>
                      <a:r>
                        <a:rPr lang="en-US" sz="1000" dirty="0"/>
                        <a:t> (conditional, low evidence)</a:t>
                      </a:r>
                    </a:p>
                  </a:txBody>
                  <a:tcPr/>
                </a:tc>
                <a:extLst>
                  <a:ext uri="{0D108BD9-81ED-4DB2-BD59-A6C34878D82A}">
                    <a16:rowId xmlns:a16="http://schemas.microsoft.com/office/drawing/2014/main" val="550775872"/>
                  </a:ext>
                </a:extLst>
              </a:tr>
              <a:tr h="370840">
                <a:tc>
                  <a:txBody>
                    <a:bodyPr/>
                    <a:lstStyle/>
                    <a:p>
                      <a:pPr algn="ctr"/>
                      <a:r>
                        <a:rPr lang="en-US" dirty="0"/>
                        <a:t>Requires supplemental oxygen</a:t>
                      </a:r>
                    </a:p>
                  </a:txBody>
                  <a:tcPr>
                    <a:solidFill>
                      <a:schemeClr val="accent1">
                        <a:lumMod val="40000"/>
                        <a:lumOff val="60000"/>
                      </a:schemeClr>
                    </a:solidFill>
                  </a:tcPr>
                </a:tc>
                <a:tc>
                  <a:txBody>
                    <a:bodyPr/>
                    <a:lstStyle/>
                    <a:p>
                      <a:r>
                        <a:rPr lang="en-US" sz="1000" b="1" dirty="0"/>
                        <a:t>Remdesivir</a:t>
                      </a:r>
                      <a:r>
                        <a:rPr lang="en-US" sz="1000" dirty="0"/>
                        <a:t> (</a:t>
                      </a:r>
                      <a:r>
                        <a:rPr lang="en-US" sz="1000" dirty="0" err="1"/>
                        <a:t>BIIa</a:t>
                      </a:r>
                      <a:r>
                        <a:rPr lang="en-US" sz="1000" dirty="0"/>
                        <a:t>), or</a:t>
                      </a:r>
                    </a:p>
                    <a:p>
                      <a:r>
                        <a:rPr lang="en-US" sz="1000" b="1" dirty="0"/>
                        <a:t>Remdesivir</a:t>
                      </a:r>
                      <a:r>
                        <a:rPr lang="en-US" sz="1000" dirty="0"/>
                        <a:t> + </a:t>
                      </a:r>
                      <a:r>
                        <a:rPr lang="en-US" sz="1000" b="1" dirty="0"/>
                        <a:t>dexamethasone</a:t>
                      </a:r>
                      <a:r>
                        <a:rPr lang="en-US" sz="1000" dirty="0"/>
                        <a:t> (BIII), or</a:t>
                      </a:r>
                    </a:p>
                    <a:p>
                      <a:r>
                        <a:rPr lang="en-US" sz="1000" b="1" dirty="0"/>
                        <a:t>Dexamethasone</a:t>
                      </a:r>
                      <a:r>
                        <a:rPr lang="en-US" sz="1000" dirty="0"/>
                        <a:t> if </a:t>
                      </a:r>
                      <a:r>
                        <a:rPr lang="en-US" sz="1000" dirty="0" err="1"/>
                        <a:t>remdesivir</a:t>
                      </a:r>
                      <a:r>
                        <a:rPr lang="en-US" sz="1000" dirty="0"/>
                        <a:t> not available (BI)</a:t>
                      </a:r>
                    </a:p>
                  </a:txBody>
                  <a:tcPr/>
                </a:tc>
                <a:tc>
                  <a:txBody>
                    <a:bodyPr/>
                    <a:lstStyle/>
                    <a:p>
                      <a:r>
                        <a:rPr lang="en-US" sz="1000" b="1" dirty="0"/>
                        <a:t>Dexamethasone</a:t>
                      </a:r>
                      <a:r>
                        <a:rPr lang="en-US" sz="1000" dirty="0"/>
                        <a:t> (Conditional recommendation, moderate evidence)</a:t>
                      </a:r>
                    </a:p>
                    <a:p>
                      <a:r>
                        <a:rPr lang="en-US" sz="1000" b="1" dirty="0"/>
                        <a:t>Remdesivir</a:t>
                      </a:r>
                      <a:r>
                        <a:rPr lang="en-US" sz="1000" dirty="0"/>
                        <a:t> (Conditional, moderate evidence)</a:t>
                      </a:r>
                    </a:p>
                  </a:txBody>
                  <a:tcPr/>
                </a:tc>
                <a:extLst>
                  <a:ext uri="{0D108BD9-81ED-4DB2-BD59-A6C34878D82A}">
                    <a16:rowId xmlns:a16="http://schemas.microsoft.com/office/drawing/2014/main" val="3904174275"/>
                  </a:ext>
                </a:extLst>
              </a:tr>
              <a:tr h="370840">
                <a:tc>
                  <a:txBody>
                    <a:bodyPr/>
                    <a:lstStyle/>
                    <a:p>
                      <a:pPr algn="ctr"/>
                      <a:r>
                        <a:rPr lang="en-US" dirty="0"/>
                        <a:t>Requires high-flow or non-invasive ventilation </a:t>
                      </a:r>
                    </a:p>
                  </a:txBody>
                  <a:tcPr>
                    <a:solidFill>
                      <a:schemeClr val="accent1">
                        <a:lumMod val="60000"/>
                        <a:lumOff val="40000"/>
                      </a:schemeClr>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00" b="1" dirty="0"/>
                        <a:t>Dexamethasone</a:t>
                      </a:r>
                      <a:r>
                        <a:rPr lang="en-US" sz="1000" dirty="0"/>
                        <a:t> (AI), or</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000" b="1" dirty="0"/>
                        <a:t>Remdesivir</a:t>
                      </a:r>
                      <a:r>
                        <a:rPr lang="en-US" sz="1000" dirty="0"/>
                        <a:t> + </a:t>
                      </a:r>
                      <a:r>
                        <a:rPr lang="en-US" sz="1000" b="1" dirty="0"/>
                        <a:t>dexamethasone</a:t>
                      </a:r>
                      <a:r>
                        <a:rPr lang="en-US" sz="1000" dirty="0"/>
                        <a:t> (BIII)</a:t>
                      </a:r>
                    </a:p>
                    <a:p>
                      <a:endParaRPr lang="en-US" sz="1000" dirty="0"/>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00" b="1" dirty="0"/>
                        <a:t>Dexamethasone</a:t>
                      </a:r>
                      <a:r>
                        <a:rPr lang="en-US" sz="1000" dirty="0"/>
                        <a:t> (Conditional recommendation, moderate evidence)</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000" b="1" dirty="0"/>
                        <a:t>Remdesivir</a:t>
                      </a:r>
                      <a:r>
                        <a:rPr lang="en-US" sz="1000" dirty="0"/>
                        <a:t> (Conditional, moderate evidence)</a:t>
                      </a:r>
                    </a:p>
                  </a:txBody>
                  <a:tcPr/>
                </a:tc>
                <a:extLst>
                  <a:ext uri="{0D108BD9-81ED-4DB2-BD59-A6C34878D82A}">
                    <a16:rowId xmlns:a16="http://schemas.microsoft.com/office/drawing/2014/main" val="3973238285"/>
                  </a:ext>
                </a:extLst>
              </a:tr>
              <a:tr h="370840">
                <a:tc>
                  <a:txBody>
                    <a:bodyPr/>
                    <a:lstStyle/>
                    <a:p>
                      <a:pPr algn="ctr"/>
                      <a:r>
                        <a:rPr lang="en-US" dirty="0"/>
                        <a:t>Requires invasive ventilation or ECMO</a:t>
                      </a:r>
                    </a:p>
                  </a:txBody>
                  <a:tcPr>
                    <a:solidFill>
                      <a:schemeClr val="accent1">
                        <a:lumMod val="75000"/>
                      </a:schemeClr>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00" b="1" dirty="0"/>
                        <a:t>Dexamethasone</a:t>
                      </a:r>
                      <a:r>
                        <a:rPr lang="en-US" sz="1000" dirty="0"/>
                        <a:t> (AI)</a:t>
                      </a:r>
                    </a:p>
                  </a:txBody>
                  <a:tcPr/>
                </a:tc>
                <a:tc>
                  <a:txBody>
                    <a:bodyPr/>
                    <a:lstStyle/>
                    <a:p>
                      <a:r>
                        <a:rPr lang="en-US" sz="1000" b="1" dirty="0"/>
                        <a:t>Dexamethasone</a:t>
                      </a:r>
                      <a:r>
                        <a:rPr lang="en-US" sz="1000" dirty="0"/>
                        <a:t> (Strong recommendation, moderate evidence)</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000" b="1" dirty="0"/>
                        <a:t>Remdesivir</a:t>
                      </a:r>
                      <a:r>
                        <a:rPr lang="en-US" sz="1000" dirty="0"/>
                        <a:t> (Conditional, moderate evidence)</a:t>
                      </a:r>
                    </a:p>
                  </a:txBody>
                  <a:tcPr/>
                </a:tc>
                <a:extLst>
                  <a:ext uri="{0D108BD9-81ED-4DB2-BD59-A6C34878D82A}">
                    <a16:rowId xmlns:a16="http://schemas.microsoft.com/office/drawing/2014/main" val="3197758055"/>
                  </a:ext>
                </a:extLst>
              </a:tr>
            </a:tbl>
          </a:graphicData>
        </a:graphic>
      </p:graphicFrame>
      <p:sp>
        <p:nvSpPr>
          <p:cNvPr id="4" name="Footer Placeholder 3">
            <a:extLst>
              <a:ext uri="{FF2B5EF4-FFF2-40B4-BE49-F238E27FC236}">
                <a16:creationId xmlns:a16="http://schemas.microsoft.com/office/drawing/2014/main" id="{94DF08E5-B5FC-41D3-A519-A37229C55680}"/>
              </a:ext>
            </a:extLst>
          </p:cNvPr>
          <p:cNvSpPr>
            <a:spLocks noGrp="1"/>
          </p:cNvSpPr>
          <p:nvPr>
            <p:ph type="ftr" sz="quarter" idx="11"/>
          </p:nvPr>
        </p:nvSpPr>
        <p:spPr/>
        <p:txBody>
          <a:bodyPr/>
          <a:lstStyle/>
          <a:p>
            <a:r>
              <a:rPr lang="en-US" dirty="0">
                <a:hlinkClick r:id="rId2"/>
              </a:rPr>
              <a:t>https://www.covid19treatmentguidelines.nih.gov/therapeutic-management/</a:t>
            </a:r>
            <a:r>
              <a:rPr lang="en-US" dirty="0"/>
              <a:t> (accessed Dec 4, 2020)</a:t>
            </a:r>
          </a:p>
          <a:p>
            <a:r>
              <a:rPr lang="en-US" dirty="0">
                <a:hlinkClick r:id="rId3"/>
              </a:rPr>
              <a:t>https://www.idsociety.org/practice-guideline/covid-19-guideline-treatment-and-management/</a:t>
            </a:r>
            <a:r>
              <a:rPr lang="en-US" dirty="0"/>
              <a:t> (accessed Dec 4, 2020)</a:t>
            </a:r>
          </a:p>
        </p:txBody>
      </p:sp>
      <p:sp>
        <p:nvSpPr>
          <p:cNvPr id="5" name="Slide Number Placeholder 4">
            <a:extLst>
              <a:ext uri="{FF2B5EF4-FFF2-40B4-BE49-F238E27FC236}">
                <a16:creationId xmlns:a16="http://schemas.microsoft.com/office/drawing/2014/main" id="{4B4F6A2A-71F0-4C7C-9C80-489B0486CDE6}"/>
              </a:ext>
            </a:extLst>
          </p:cNvPr>
          <p:cNvSpPr>
            <a:spLocks noGrp="1"/>
          </p:cNvSpPr>
          <p:nvPr>
            <p:ph type="sldNum" sz="quarter" idx="12"/>
          </p:nvPr>
        </p:nvSpPr>
        <p:spPr/>
        <p:txBody>
          <a:bodyPr/>
          <a:lstStyle/>
          <a:p>
            <a:fld id="{5339919A-1AF4-8143-B305-C972D12AEE0C}" type="slidenum">
              <a:rPr lang="en-US" smtClean="0"/>
              <a:pPr/>
              <a:t>14</a:t>
            </a:fld>
            <a:endParaRPr lang="en-US"/>
          </a:p>
        </p:txBody>
      </p:sp>
      <p:sp>
        <p:nvSpPr>
          <p:cNvPr id="8" name="TextBox 7">
            <a:extLst>
              <a:ext uri="{FF2B5EF4-FFF2-40B4-BE49-F238E27FC236}">
                <a16:creationId xmlns:a16="http://schemas.microsoft.com/office/drawing/2014/main" id="{EABD775A-B911-4977-AE6A-D4C2326C9261}"/>
              </a:ext>
            </a:extLst>
          </p:cNvPr>
          <p:cNvSpPr txBox="1"/>
          <p:nvPr/>
        </p:nvSpPr>
        <p:spPr>
          <a:xfrm>
            <a:off x="5744081" y="4930895"/>
            <a:ext cx="2776031" cy="1169551"/>
          </a:xfrm>
          <a:prstGeom prst="rect">
            <a:avLst/>
          </a:prstGeom>
          <a:noFill/>
        </p:spPr>
        <p:txBody>
          <a:bodyPr wrap="square" rtlCol="0">
            <a:spAutoFit/>
          </a:bodyPr>
          <a:lstStyle/>
          <a:p>
            <a:pPr algn="l"/>
            <a:r>
              <a:rPr lang="en-US" sz="1000" b="1" dirty="0">
                <a:solidFill>
                  <a:schemeClr val="accent2"/>
                </a:solidFill>
              </a:rPr>
              <a:t>Suggests against tocilizumab </a:t>
            </a:r>
            <a:r>
              <a:rPr lang="en-US" sz="1000" dirty="0">
                <a:solidFill>
                  <a:schemeClr val="accent2"/>
                </a:solidFill>
              </a:rPr>
              <a:t>in hospitalized patients (conditional, low evidence)</a:t>
            </a:r>
          </a:p>
          <a:p>
            <a:pPr algn="l"/>
            <a:r>
              <a:rPr lang="en-US" sz="1000" b="1" dirty="0">
                <a:solidFill>
                  <a:schemeClr val="accent2"/>
                </a:solidFill>
              </a:rPr>
              <a:t>Convalescent plasma </a:t>
            </a:r>
            <a:r>
              <a:rPr lang="en-US" sz="1000" dirty="0">
                <a:solidFill>
                  <a:schemeClr val="accent2"/>
                </a:solidFill>
              </a:rPr>
              <a:t>only in context of clinical trial in hospitalized patients (knowledge gap)</a:t>
            </a:r>
          </a:p>
          <a:p>
            <a:pPr algn="l"/>
            <a:endParaRPr lang="en-US" sz="1000" dirty="0">
              <a:solidFill>
                <a:schemeClr val="accent2"/>
              </a:solidFill>
            </a:endParaRPr>
          </a:p>
        </p:txBody>
      </p:sp>
    </p:spTree>
    <p:extLst>
      <p:ext uri="{BB962C8B-B14F-4D97-AF65-F5344CB8AC3E}">
        <p14:creationId xmlns:p14="http://schemas.microsoft.com/office/powerpoint/2010/main" val="37752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83DD-2BE8-4751-BC8E-9183A49162AC}"/>
              </a:ext>
            </a:extLst>
          </p:cNvPr>
          <p:cNvSpPr>
            <a:spLocks noGrp="1"/>
          </p:cNvSpPr>
          <p:nvPr>
            <p:ph type="title"/>
          </p:nvPr>
        </p:nvSpPr>
        <p:spPr/>
        <p:txBody>
          <a:bodyPr/>
          <a:lstStyle/>
          <a:p>
            <a:r>
              <a:rPr lang="en-US" dirty="0"/>
              <a:t>Remdesivir Approved for Hospitalized COVID-19 Patients</a:t>
            </a:r>
          </a:p>
        </p:txBody>
      </p:sp>
      <p:sp>
        <p:nvSpPr>
          <p:cNvPr id="4" name="Footer Placeholder 3">
            <a:extLst>
              <a:ext uri="{FF2B5EF4-FFF2-40B4-BE49-F238E27FC236}">
                <a16:creationId xmlns:a16="http://schemas.microsoft.com/office/drawing/2014/main" id="{87576F7B-6F46-4D93-9D98-5D0F884A68FB}"/>
              </a:ext>
            </a:extLst>
          </p:cNvPr>
          <p:cNvSpPr>
            <a:spLocks noGrp="1"/>
          </p:cNvSpPr>
          <p:nvPr>
            <p:ph type="ftr" sz="quarter" idx="11"/>
          </p:nvPr>
        </p:nvSpPr>
        <p:spPr/>
        <p:txBody>
          <a:bodyPr/>
          <a:lstStyle/>
          <a:p>
            <a:r>
              <a:rPr lang="en-US" dirty="0"/>
              <a:t>https://www.fda.gov/drugs/drug-safety-and-availability/fdas-approval-veklury-remdesivir-treatment-covid-19-science-safety-and-effectiveness</a:t>
            </a:r>
          </a:p>
        </p:txBody>
      </p:sp>
      <p:sp>
        <p:nvSpPr>
          <p:cNvPr id="5" name="Slide Number Placeholder 4">
            <a:extLst>
              <a:ext uri="{FF2B5EF4-FFF2-40B4-BE49-F238E27FC236}">
                <a16:creationId xmlns:a16="http://schemas.microsoft.com/office/drawing/2014/main" id="{65ECD7D6-8A4D-48F5-AF71-059C019D00BB}"/>
              </a:ext>
            </a:extLst>
          </p:cNvPr>
          <p:cNvSpPr>
            <a:spLocks noGrp="1"/>
          </p:cNvSpPr>
          <p:nvPr>
            <p:ph type="sldNum" sz="quarter" idx="12"/>
          </p:nvPr>
        </p:nvSpPr>
        <p:spPr/>
        <p:txBody>
          <a:bodyPr/>
          <a:lstStyle/>
          <a:p>
            <a:fld id="{5339919A-1AF4-8143-B305-C972D12AEE0C}" type="slidenum">
              <a:rPr lang="en-US" smtClean="0"/>
              <a:pPr/>
              <a:t>15</a:t>
            </a:fld>
            <a:endParaRPr lang="en-US"/>
          </a:p>
        </p:txBody>
      </p:sp>
      <p:pic>
        <p:nvPicPr>
          <p:cNvPr id="6" name="Picture 5">
            <a:extLst>
              <a:ext uri="{FF2B5EF4-FFF2-40B4-BE49-F238E27FC236}">
                <a16:creationId xmlns:a16="http://schemas.microsoft.com/office/drawing/2014/main" id="{6642606A-2A6B-451D-AB51-0AF28B81E914}"/>
              </a:ext>
            </a:extLst>
          </p:cNvPr>
          <p:cNvPicPr>
            <a:picLocks noChangeAspect="1"/>
          </p:cNvPicPr>
          <p:nvPr/>
        </p:nvPicPr>
        <p:blipFill rotWithShape="1">
          <a:blip r:embed="rId2"/>
          <a:srcRect l="26809" t="12837" r="21915" b="17376"/>
          <a:stretch/>
        </p:blipFill>
        <p:spPr>
          <a:xfrm>
            <a:off x="1527243" y="1322960"/>
            <a:ext cx="6089513" cy="4661891"/>
          </a:xfrm>
          <a:prstGeom prst="rect">
            <a:avLst/>
          </a:prstGeom>
        </p:spPr>
      </p:pic>
    </p:spTree>
    <p:extLst>
      <p:ext uri="{BB962C8B-B14F-4D97-AF65-F5344CB8AC3E}">
        <p14:creationId xmlns:p14="http://schemas.microsoft.com/office/powerpoint/2010/main" val="184059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6662-71CD-42BA-9E32-78D887D80ADC}"/>
              </a:ext>
            </a:extLst>
          </p:cNvPr>
          <p:cNvSpPr>
            <a:spLocks noGrp="1"/>
          </p:cNvSpPr>
          <p:nvPr>
            <p:ph type="title"/>
          </p:nvPr>
        </p:nvSpPr>
        <p:spPr/>
        <p:txBody>
          <a:bodyPr/>
          <a:lstStyle/>
          <a:p>
            <a:r>
              <a:rPr lang="en-US" dirty="0" err="1"/>
              <a:t>Remdesivir</a:t>
            </a:r>
            <a:r>
              <a:rPr lang="en-US" dirty="0"/>
              <a:t> in Hospitalized COVID-19 Patients: ACTT-1 Findings</a:t>
            </a:r>
          </a:p>
        </p:txBody>
      </p:sp>
      <p:sp>
        <p:nvSpPr>
          <p:cNvPr id="4" name="Footer Placeholder 3">
            <a:extLst>
              <a:ext uri="{FF2B5EF4-FFF2-40B4-BE49-F238E27FC236}">
                <a16:creationId xmlns:a16="http://schemas.microsoft.com/office/drawing/2014/main" id="{2E85F947-E49D-4147-8A0F-09E88156CD5A}"/>
              </a:ext>
            </a:extLst>
          </p:cNvPr>
          <p:cNvSpPr>
            <a:spLocks noGrp="1"/>
          </p:cNvSpPr>
          <p:nvPr>
            <p:ph type="ftr" sz="quarter" idx="11"/>
          </p:nvPr>
        </p:nvSpPr>
        <p:spPr/>
        <p:txBody>
          <a:bodyPr/>
          <a:lstStyle/>
          <a:p>
            <a:r>
              <a:rPr lang="en-US" dirty="0" err="1"/>
              <a:t>Bieigel</a:t>
            </a:r>
            <a:r>
              <a:rPr lang="en-US" dirty="0"/>
              <a:t> JH et al, NEJM 2020; 383: 1813-26</a:t>
            </a:r>
          </a:p>
        </p:txBody>
      </p:sp>
      <p:sp>
        <p:nvSpPr>
          <p:cNvPr id="5" name="Slide Number Placeholder 4">
            <a:extLst>
              <a:ext uri="{FF2B5EF4-FFF2-40B4-BE49-F238E27FC236}">
                <a16:creationId xmlns:a16="http://schemas.microsoft.com/office/drawing/2014/main" id="{43722821-A47A-4CDA-A898-8F37F7B7936E}"/>
              </a:ext>
            </a:extLst>
          </p:cNvPr>
          <p:cNvSpPr>
            <a:spLocks noGrp="1"/>
          </p:cNvSpPr>
          <p:nvPr>
            <p:ph type="sldNum" sz="quarter" idx="12"/>
          </p:nvPr>
        </p:nvSpPr>
        <p:spPr/>
        <p:txBody>
          <a:bodyPr/>
          <a:lstStyle/>
          <a:p>
            <a:fld id="{5339919A-1AF4-8143-B305-C972D12AEE0C}" type="slidenum">
              <a:rPr lang="en-US" smtClean="0"/>
              <a:pPr/>
              <a:t>16</a:t>
            </a:fld>
            <a:endParaRPr lang="en-US"/>
          </a:p>
        </p:txBody>
      </p:sp>
      <p:sp>
        <p:nvSpPr>
          <p:cNvPr id="6" name="Rectangle 5"/>
          <p:cNvSpPr/>
          <p:nvPr/>
        </p:nvSpPr>
        <p:spPr>
          <a:xfrm>
            <a:off x="361137" y="1441938"/>
            <a:ext cx="4667298" cy="3970318"/>
          </a:xfrm>
          <a:prstGeom prst="rect">
            <a:avLst/>
          </a:prstGeom>
        </p:spPr>
        <p:txBody>
          <a:bodyPr wrap="square">
            <a:spAutoFit/>
          </a:bodyPr>
          <a:lstStyle/>
          <a:p>
            <a:r>
              <a:rPr lang="en-US" sz="1400" b="1" dirty="0">
                <a:solidFill>
                  <a:schemeClr val="bg1">
                    <a:lumMod val="50000"/>
                  </a:schemeClr>
                </a:solidFill>
              </a:rPr>
              <a:t>ACTT-1 Trial (NIH):</a:t>
            </a:r>
          </a:p>
          <a:p>
            <a:pPr marL="285750" indent="-285750">
              <a:buFont typeface="Arial" panose="020B0604020202020204" pitchFamily="34" charset="0"/>
              <a:buChar char="•"/>
            </a:pPr>
            <a:r>
              <a:rPr lang="en-US" sz="1400" dirty="0">
                <a:solidFill>
                  <a:schemeClr val="bg1">
                    <a:lumMod val="50000"/>
                  </a:schemeClr>
                </a:solidFill>
              </a:rPr>
              <a:t>1,062 hospitalized adults randomized to </a:t>
            </a:r>
            <a:r>
              <a:rPr lang="en-US" sz="1400" dirty="0" err="1">
                <a:solidFill>
                  <a:schemeClr val="bg1">
                    <a:lumMod val="50000"/>
                  </a:schemeClr>
                </a:solidFill>
              </a:rPr>
              <a:t>remdesivir</a:t>
            </a:r>
            <a:r>
              <a:rPr lang="en-US" sz="1400" dirty="0">
                <a:solidFill>
                  <a:schemeClr val="bg1">
                    <a:lumMod val="50000"/>
                  </a:schemeClr>
                </a:solidFill>
              </a:rPr>
              <a:t> (10d) vs. placebo</a:t>
            </a:r>
          </a:p>
          <a:p>
            <a:pPr marL="285750" indent="-285750">
              <a:buFont typeface="Arial" panose="020B0604020202020204" pitchFamily="34" charset="0"/>
              <a:buChar char="•"/>
            </a:pPr>
            <a:r>
              <a:rPr lang="en-US" sz="1400" dirty="0">
                <a:solidFill>
                  <a:schemeClr val="bg1">
                    <a:lumMod val="50000"/>
                  </a:schemeClr>
                </a:solidFill>
              </a:rPr>
              <a:t>Avg age 58.9 years, 55% with ≥2 comorbidities (HTN, obesity, DM)</a:t>
            </a:r>
          </a:p>
          <a:p>
            <a:pPr marL="285750" indent="-285750">
              <a:buFont typeface="Arial" panose="020B0604020202020204" pitchFamily="34" charset="0"/>
              <a:buChar char="•"/>
            </a:pPr>
            <a:r>
              <a:rPr lang="en-US" sz="1400" dirty="0">
                <a:solidFill>
                  <a:schemeClr val="bg1">
                    <a:lumMod val="50000"/>
                  </a:schemeClr>
                </a:solidFill>
              </a:rPr>
              <a:t>41% requiring supplemental oxygen, 27% required invasive ventilation at enrollment</a:t>
            </a:r>
          </a:p>
          <a:p>
            <a:pPr marL="285750" indent="-285750">
              <a:buFont typeface="Arial" panose="020B0604020202020204" pitchFamily="34" charset="0"/>
              <a:buChar char="•"/>
            </a:pPr>
            <a:r>
              <a:rPr lang="en-US" sz="1400" dirty="0">
                <a:solidFill>
                  <a:schemeClr val="bg1">
                    <a:lumMod val="50000"/>
                  </a:schemeClr>
                </a:solidFill>
              </a:rPr>
              <a:t>Primary outcome: Time to recovery (no longer requiring supplemental oxygen or ongoing hospital care)</a:t>
            </a:r>
          </a:p>
          <a:p>
            <a:endParaRPr lang="en-US" sz="1400" dirty="0">
              <a:solidFill>
                <a:schemeClr val="bg1">
                  <a:lumMod val="50000"/>
                </a:schemeClr>
              </a:solidFill>
            </a:endParaRPr>
          </a:p>
          <a:p>
            <a:r>
              <a:rPr lang="en-US" sz="1400" b="1" dirty="0">
                <a:solidFill>
                  <a:schemeClr val="bg1">
                    <a:lumMod val="50000"/>
                  </a:schemeClr>
                </a:solidFill>
              </a:rPr>
              <a:t>Results (Stopped early by DSMB): </a:t>
            </a:r>
          </a:p>
          <a:p>
            <a:pPr marL="285750" indent="-285750">
              <a:buFont typeface="Arial" panose="020B0604020202020204" pitchFamily="34" charset="0"/>
              <a:buChar char="•"/>
            </a:pPr>
            <a:r>
              <a:rPr lang="en-US" sz="1400" dirty="0">
                <a:solidFill>
                  <a:schemeClr val="bg1">
                    <a:lumMod val="50000"/>
                  </a:schemeClr>
                </a:solidFill>
              </a:rPr>
              <a:t>Remdesivir associated with 31% faster recovery time (p&lt;0.001)</a:t>
            </a:r>
          </a:p>
          <a:p>
            <a:pPr marL="285750" indent="-285750">
              <a:buFont typeface="Arial" panose="020B0604020202020204" pitchFamily="34" charset="0"/>
              <a:buChar char="•"/>
            </a:pPr>
            <a:r>
              <a:rPr lang="en-US" sz="1400" dirty="0">
                <a:solidFill>
                  <a:schemeClr val="bg1">
                    <a:lumMod val="50000"/>
                  </a:schemeClr>
                </a:solidFill>
              </a:rPr>
              <a:t>Trend towards lower 29-d mortality (11.4% vs. 15.2%; HR 0.73; 95% CI, 0.52 to 1.03).</a:t>
            </a:r>
          </a:p>
          <a:p>
            <a:pPr marL="285750" indent="-285750">
              <a:buFont typeface="Arial" panose="020B0604020202020204" pitchFamily="34" charset="0"/>
              <a:buChar char="•"/>
            </a:pPr>
            <a:r>
              <a:rPr lang="en-US" sz="1400" dirty="0">
                <a:solidFill>
                  <a:schemeClr val="bg1">
                    <a:lumMod val="50000"/>
                  </a:schemeClr>
                </a:solidFill>
              </a:rPr>
              <a:t>Serious adverse events more frequent in placebo-arm (24.6% vs. 31.6%, respectively)</a:t>
            </a:r>
          </a:p>
        </p:txBody>
      </p:sp>
      <p:pic>
        <p:nvPicPr>
          <p:cNvPr id="1026" name="Picture 2"/>
          <p:cNvPicPr>
            <a:picLocks noChangeAspect="1" noChangeArrowheads="1"/>
          </p:cNvPicPr>
          <p:nvPr/>
        </p:nvPicPr>
        <p:blipFill>
          <a:blip r:embed="rId2"/>
          <a:srcRect/>
          <a:stretch>
            <a:fillRect/>
          </a:stretch>
        </p:blipFill>
        <p:spPr bwMode="auto">
          <a:xfrm>
            <a:off x="5028434" y="1249680"/>
            <a:ext cx="3857853" cy="4848739"/>
          </a:xfrm>
          <a:prstGeom prst="rect">
            <a:avLst/>
          </a:prstGeom>
          <a:noFill/>
          <a:ln w="9525">
            <a:noFill/>
            <a:miter lim="800000"/>
            <a:headEnd/>
            <a:tailEnd/>
          </a:ln>
        </p:spPr>
      </p:pic>
      <p:sp>
        <p:nvSpPr>
          <p:cNvPr id="8" name="Oval 7"/>
          <p:cNvSpPr/>
          <p:nvPr/>
        </p:nvSpPr>
        <p:spPr>
          <a:xfrm>
            <a:off x="4888523" y="2754923"/>
            <a:ext cx="1172308" cy="44547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Tree>
    <p:extLst>
      <p:ext uri="{BB962C8B-B14F-4D97-AF65-F5344CB8AC3E}">
        <p14:creationId xmlns:p14="http://schemas.microsoft.com/office/powerpoint/2010/main" val="5631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Remdesivir</a:t>
            </a:r>
            <a:r>
              <a:rPr lang="en-US" dirty="0"/>
              <a:t> in Hospitalized COVID-19 Patients: ACTT-1 Findings</a:t>
            </a:r>
          </a:p>
        </p:txBody>
      </p:sp>
      <p:sp>
        <p:nvSpPr>
          <p:cNvPr id="5" name="Slide Number Placeholder 4"/>
          <p:cNvSpPr>
            <a:spLocks noGrp="1"/>
          </p:cNvSpPr>
          <p:nvPr>
            <p:ph type="sldNum" sz="quarter" idx="12"/>
          </p:nvPr>
        </p:nvSpPr>
        <p:spPr/>
        <p:txBody>
          <a:bodyPr/>
          <a:lstStyle/>
          <a:p>
            <a:fld id="{5339919A-1AF4-8143-B305-C972D12AEE0C}" type="slidenum">
              <a:rPr lang="en-US" smtClean="0"/>
              <a:pPr/>
              <a:t>17</a:t>
            </a:fld>
            <a:endParaRPr lang="en-US"/>
          </a:p>
        </p:txBody>
      </p:sp>
      <p:pic>
        <p:nvPicPr>
          <p:cNvPr id="2050" name="Picture 2"/>
          <p:cNvPicPr>
            <a:picLocks noChangeAspect="1" noChangeArrowheads="1"/>
          </p:cNvPicPr>
          <p:nvPr/>
        </p:nvPicPr>
        <p:blipFill>
          <a:blip r:embed="rId2"/>
          <a:srcRect/>
          <a:stretch>
            <a:fillRect/>
          </a:stretch>
        </p:blipFill>
        <p:spPr bwMode="auto">
          <a:xfrm rot="5400000">
            <a:off x="2338388" y="-132576"/>
            <a:ext cx="4467224" cy="7231737"/>
          </a:xfrm>
          <a:prstGeom prst="rect">
            <a:avLst/>
          </a:prstGeom>
          <a:noFill/>
          <a:ln w="9525">
            <a:noFill/>
            <a:miter lim="800000"/>
            <a:headEnd/>
            <a:tailEnd/>
          </a:ln>
        </p:spPr>
      </p:pic>
      <p:sp>
        <p:nvSpPr>
          <p:cNvPr id="7" name="Oval 6"/>
          <p:cNvSpPr/>
          <p:nvPr/>
        </p:nvSpPr>
        <p:spPr>
          <a:xfrm>
            <a:off x="4796292" y="3493476"/>
            <a:ext cx="1172308" cy="44547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8" name="Footer Placeholder 3">
            <a:extLst>
              <a:ext uri="{FF2B5EF4-FFF2-40B4-BE49-F238E27FC236}">
                <a16:creationId xmlns:a16="http://schemas.microsoft.com/office/drawing/2014/main" id="{2E85F947-E49D-4147-8A0F-09E88156CD5A}"/>
              </a:ext>
            </a:extLst>
          </p:cNvPr>
          <p:cNvSpPr txBox="1">
            <a:spLocks/>
          </p:cNvSpPr>
          <p:nvPr/>
        </p:nvSpPr>
        <p:spPr>
          <a:xfrm>
            <a:off x="2713600" y="6326188"/>
            <a:ext cx="5862987" cy="365125"/>
          </a:xfrm>
          <a:prstGeom prst="rect">
            <a:avLst/>
          </a:prstGeom>
        </p:spPr>
        <p:txBody>
          <a:bodyPr vert="horz" lIns="91440" tIns="45720" rIns="91440" bIns="45720" rtlCol="0" anchor="ct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chemeClr val="accent2"/>
                </a:solidFill>
                <a:effectLst/>
                <a:uLnTx/>
                <a:uFillTx/>
                <a:latin typeface="+mn-lt"/>
                <a:ea typeface="+mn-ea"/>
                <a:cs typeface="+mn-cs"/>
              </a:rPr>
              <a:t>Bieigel</a:t>
            </a:r>
            <a:r>
              <a:rPr kumimoji="0" lang="en-US" sz="800" b="0" i="0" u="none" strike="noStrike" kern="1200" cap="none" spc="0" normalizeH="0" baseline="0" noProof="0" dirty="0">
                <a:ln>
                  <a:noFill/>
                </a:ln>
                <a:solidFill>
                  <a:schemeClr val="accent2"/>
                </a:solidFill>
                <a:effectLst/>
                <a:uLnTx/>
                <a:uFillTx/>
                <a:latin typeface="+mn-lt"/>
                <a:ea typeface="+mn-ea"/>
                <a:cs typeface="+mn-cs"/>
              </a:rPr>
              <a:t> JH et al, NEJM 2020; 383: 1813-26</a:t>
            </a:r>
          </a:p>
        </p:txBody>
      </p:sp>
      <p:sp>
        <p:nvSpPr>
          <p:cNvPr id="3" name="TextBox 2">
            <a:extLst>
              <a:ext uri="{FF2B5EF4-FFF2-40B4-BE49-F238E27FC236}">
                <a16:creationId xmlns:a16="http://schemas.microsoft.com/office/drawing/2014/main" id="{6A48B98B-B903-47AD-8FD4-25E9283FFB5A}"/>
              </a:ext>
            </a:extLst>
          </p:cNvPr>
          <p:cNvSpPr txBox="1"/>
          <p:nvPr/>
        </p:nvSpPr>
        <p:spPr>
          <a:xfrm>
            <a:off x="1974715" y="5730758"/>
            <a:ext cx="5749047" cy="307777"/>
          </a:xfrm>
          <a:prstGeom prst="rect">
            <a:avLst/>
          </a:prstGeom>
          <a:noFill/>
        </p:spPr>
        <p:txBody>
          <a:bodyPr wrap="square" rtlCol="0">
            <a:spAutoFit/>
          </a:bodyPr>
          <a:lstStyle/>
          <a:p>
            <a:pPr algn="ctr"/>
            <a:r>
              <a:rPr lang="en-US" sz="1400" b="1" dirty="0">
                <a:solidFill>
                  <a:schemeClr val="accent2"/>
                </a:solidFill>
              </a:rPr>
              <a:t>Significant mortality benefit in patients on supplemental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C597-C489-4716-98FB-CB542DC21516}"/>
              </a:ext>
            </a:extLst>
          </p:cNvPr>
          <p:cNvSpPr>
            <a:spLocks noGrp="1"/>
          </p:cNvSpPr>
          <p:nvPr>
            <p:ph type="title"/>
          </p:nvPr>
        </p:nvSpPr>
        <p:spPr/>
        <p:txBody>
          <a:bodyPr/>
          <a:lstStyle/>
          <a:p>
            <a:r>
              <a:rPr lang="en-US" dirty="0"/>
              <a:t>Remdesivir for Mild/Moderate COVID-19 Illness?</a:t>
            </a:r>
          </a:p>
        </p:txBody>
      </p:sp>
      <p:sp>
        <p:nvSpPr>
          <p:cNvPr id="4" name="Footer Placeholder 3">
            <a:extLst>
              <a:ext uri="{FF2B5EF4-FFF2-40B4-BE49-F238E27FC236}">
                <a16:creationId xmlns:a16="http://schemas.microsoft.com/office/drawing/2014/main" id="{C3033418-DD76-4FE1-8195-2FBFCD94D904}"/>
              </a:ext>
            </a:extLst>
          </p:cNvPr>
          <p:cNvSpPr>
            <a:spLocks noGrp="1"/>
          </p:cNvSpPr>
          <p:nvPr>
            <p:ph type="ftr" sz="quarter" idx="11"/>
          </p:nvPr>
        </p:nvSpPr>
        <p:spPr/>
        <p:txBody>
          <a:bodyPr/>
          <a:lstStyle/>
          <a:p>
            <a:r>
              <a:rPr lang="en-US" dirty="0"/>
              <a:t>Spinner C et al, </a:t>
            </a:r>
            <a:r>
              <a:rPr lang="en-US" i="1" dirty="0"/>
              <a:t>JAMA. </a:t>
            </a:r>
            <a:r>
              <a:rPr lang="en-US" dirty="0"/>
              <a:t>2020;324(11):1048-1057</a:t>
            </a:r>
          </a:p>
        </p:txBody>
      </p:sp>
      <p:sp>
        <p:nvSpPr>
          <p:cNvPr id="5" name="Slide Number Placeholder 4">
            <a:extLst>
              <a:ext uri="{FF2B5EF4-FFF2-40B4-BE49-F238E27FC236}">
                <a16:creationId xmlns:a16="http://schemas.microsoft.com/office/drawing/2014/main" id="{91031732-FFB5-4C09-BFE7-FDC6E3A0B98F}"/>
              </a:ext>
            </a:extLst>
          </p:cNvPr>
          <p:cNvSpPr>
            <a:spLocks noGrp="1"/>
          </p:cNvSpPr>
          <p:nvPr>
            <p:ph type="sldNum" sz="quarter" idx="12"/>
          </p:nvPr>
        </p:nvSpPr>
        <p:spPr/>
        <p:txBody>
          <a:bodyPr/>
          <a:lstStyle/>
          <a:p>
            <a:fld id="{5339919A-1AF4-8143-B305-C972D12AEE0C}" type="slidenum">
              <a:rPr lang="en-US" smtClean="0"/>
              <a:pPr/>
              <a:t>18</a:t>
            </a:fld>
            <a:endParaRPr lang="en-US"/>
          </a:p>
        </p:txBody>
      </p:sp>
      <p:pic>
        <p:nvPicPr>
          <p:cNvPr id="1026" name="Picture 2" descr="Clinical Status on a 7-Point Ordinal Scale on Study Days 11, 14, and 28 by Treatment Group">
            <a:extLst>
              <a:ext uri="{FF2B5EF4-FFF2-40B4-BE49-F238E27FC236}">
                <a16:creationId xmlns:a16="http://schemas.microsoft.com/office/drawing/2014/main" id="{D8411F4D-B2B6-4A63-B642-85E274D5F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989" y="3429000"/>
            <a:ext cx="5344298" cy="25929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32B626-E8F5-471F-B9D7-71242FFA1D0B}"/>
              </a:ext>
            </a:extLst>
          </p:cNvPr>
          <p:cNvSpPr txBox="1"/>
          <p:nvPr/>
        </p:nvSpPr>
        <p:spPr>
          <a:xfrm>
            <a:off x="628651" y="1285190"/>
            <a:ext cx="7547683" cy="2369880"/>
          </a:xfrm>
          <a:prstGeom prst="rect">
            <a:avLst/>
          </a:prstGeom>
          <a:noFill/>
        </p:spPr>
        <p:txBody>
          <a:bodyPr wrap="square" rtlCol="0">
            <a:spAutoFit/>
          </a:bodyPr>
          <a:lstStyle/>
          <a:p>
            <a:pPr algn="l"/>
            <a:r>
              <a:rPr lang="en-US" sz="1400" dirty="0">
                <a:solidFill>
                  <a:schemeClr val="accent2"/>
                </a:solidFill>
              </a:rPr>
              <a:t>Randomized open-label trial comparing </a:t>
            </a:r>
            <a:r>
              <a:rPr lang="en-US" sz="1400" dirty="0" err="1">
                <a:solidFill>
                  <a:schemeClr val="accent2"/>
                </a:solidFill>
              </a:rPr>
              <a:t>remdesivir</a:t>
            </a:r>
            <a:r>
              <a:rPr lang="en-US" sz="1400" dirty="0">
                <a:solidFill>
                  <a:schemeClr val="accent2"/>
                </a:solidFill>
              </a:rPr>
              <a:t> 5-d (n=199) and 10-d (n=197) to standard care (n=200) in hospitalized patients with moderate pneumonia (infiltrates and &gt;94% SaO2 on room air)</a:t>
            </a:r>
          </a:p>
          <a:p>
            <a:pPr algn="l"/>
            <a:endParaRPr lang="en-US" sz="1400" dirty="0">
              <a:solidFill>
                <a:schemeClr val="accent2"/>
              </a:solidFill>
            </a:endParaRPr>
          </a:p>
          <a:p>
            <a:pPr algn="l"/>
            <a:r>
              <a:rPr lang="en-US" sz="1400" dirty="0">
                <a:solidFill>
                  <a:schemeClr val="accent2"/>
                </a:solidFill>
              </a:rPr>
              <a:t>Remdesivir </a:t>
            </a:r>
            <a:r>
              <a:rPr lang="en-US" sz="1400" u="sng" dirty="0">
                <a:solidFill>
                  <a:schemeClr val="accent2"/>
                </a:solidFill>
              </a:rPr>
              <a:t>5-d associated with better clinical status at day 11</a:t>
            </a:r>
            <a:r>
              <a:rPr lang="en-US" sz="1400" dirty="0">
                <a:solidFill>
                  <a:schemeClr val="accent2"/>
                </a:solidFill>
              </a:rPr>
              <a:t> compared to standard care (OR 1.65, 95%CI 1.09-2.48); however, the </a:t>
            </a:r>
            <a:r>
              <a:rPr lang="en-US" sz="1400" u="sng" dirty="0">
                <a:solidFill>
                  <a:schemeClr val="accent2"/>
                </a:solidFill>
              </a:rPr>
              <a:t>10-d group was not associated with improvement</a:t>
            </a:r>
          </a:p>
          <a:p>
            <a:pPr algn="l"/>
            <a:endParaRPr lang="en-US" sz="1400" dirty="0">
              <a:solidFill>
                <a:schemeClr val="accent2"/>
              </a:solidFill>
            </a:endParaRPr>
          </a:p>
          <a:p>
            <a:pPr algn="l"/>
            <a:r>
              <a:rPr lang="en-US" sz="1400" u="sng" dirty="0">
                <a:solidFill>
                  <a:schemeClr val="accent2"/>
                </a:solidFill>
              </a:rPr>
              <a:t>No difference in time to improvement or recovery, duration of oxygen therapy, or LOS</a:t>
            </a:r>
            <a:r>
              <a:rPr lang="en-US" sz="1400" dirty="0">
                <a:solidFill>
                  <a:schemeClr val="accent2"/>
                </a:solidFill>
              </a:rPr>
              <a:t>. Overall 28-day mortality was low (&lt;2%) and not different between groups.</a:t>
            </a:r>
          </a:p>
          <a:p>
            <a:pPr algn="l"/>
            <a:endParaRPr lang="en-US" sz="1100" dirty="0">
              <a:solidFill>
                <a:schemeClr val="accent2"/>
              </a:solidFill>
            </a:endParaRPr>
          </a:p>
          <a:p>
            <a:pPr algn="l"/>
            <a:endParaRPr lang="en-US" sz="1100" dirty="0">
              <a:solidFill>
                <a:schemeClr val="accent2"/>
              </a:solidFill>
            </a:endParaRPr>
          </a:p>
        </p:txBody>
      </p:sp>
      <p:sp>
        <p:nvSpPr>
          <p:cNvPr id="7" name="TextBox 6">
            <a:extLst>
              <a:ext uri="{FF2B5EF4-FFF2-40B4-BE49-F238E27FC236}">
                <a16:creationId xmlns:a16="http://schemas.microsoft.com/office/drawing/2014/main" id="{815C59A4-1F57-4C3D-9684-57124D1AA75C}"/>
              </a:ext>
            </a:extLst>
          </p:cNvPr>
          <p:cNvSpPr txBox="1"/>
          <p:nvPr/>
        </p:nvSpPr>
        <p:spPr>
          <a:xfrm>
            <a:off x="628651" y="3726640"/>
            <a:ext cx="2672179" cy="2031325"/>
          </a:xfrm>
          <a:prstGeom prst="rect">
            <a:avLst/>
          </a:prstGeom>
          <a:noFill/>
        </p:spPr>
        <p:txBody>
          <a:bodyPr wrap="square" rtlCol="0">
            <a:spAutoFit/>
          </a:bodyPr>
          <a:lstStyle/>
          <a:p>
            <a:pPr algn="l"/>
            <a:r>
              <a:rPr lang="en-US" sz="1400" dirty="0">
                <a:solidFill>
                  <a:schemeClr val="accent2"/>
                </a:solidFill>
              </a:rPr>
              <a:t>Remdesivir was associated with more adverse events than placebo (nausea, hypokalemia, headache), though serious adverse events were numerically lower</a:t>
            </a:r>
          </a:p>
          <a:p>
            <a:pPr algn="l"/>
            <a:endParaRPr lang="en-US" sz="1400" dirty="0">
              <a:solidFill>
                <a:schemeClr val="accent2"/>
              </a:solidFill>
            </a:endParaRPr>
          </a:p>
          <a:p>
            <a:pPr algn="l"/>
            <a:r>
              <a:rPr lang="en-US" sz="1400" dirty="0">
                <a:solidFill>
                  <a:schemeClr val="accent2"/>
                </a:solidFill>
              </a:rPr>
              <a:t>Open-label design may have influenced discharge decisions</a:t>
            </a:r>
          </a:p>
        </p:txBody>
      </p:sp>
    </p:spTree>
    <p:extLst>
      <p:ext uri="{BB962C8B-B14F-4D97-AF65-F5344CB8AC3E}">
        <p14:creationId xmlns:p14="http://schemas.microsoft.com/office/powerpoint/2010/main" val="229014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E20B-6781-401D-848C-F6D3C0A0566A}"/>
              </a:ext>
            </a:extLst>
          </p:cNvPr>
          <p:cNvSpPr>
            <a:spLocks noGrp="1"/>
          </p:cNvSpPr>
          <p:nvPr>
            <p:ph type="title"/>
          </p:nvPr>
        </p:nvSpPr>
        <p:spPr/>
        <p:txBody>
          <a:bodyPr/>
          <a:lstStyle/>
          <a:p>
            <a:r>
              <a:rPr lang="en-US" dirty="0"/>
              <a:t>Remdesivir Controversy?</a:t>
            </a:r>
          </a:p>
        </p:txBody>
      </p:sp>
      <p:sp>
        <p:nvSpPr>
          <p:cNvPr id="4" name="Footer Placeholder 3">
            <a:extLst>
              <a:ext uri="{FF2B5EF4-FFF2-40B4-BE49-F238E27FC236}">
                <a16:creationId xmlns:a16="http://schemas.microsoft.com/office/drawing/2014/main" id="{25A85497-6E02-4A4F-BCCF-01E5E39DD16C}"/>
              </a:ext>
            </a:extLst>
          </p:cNvPr>
          <p:cNvSpPr>
            <a:spLocks noGrp="1"/>
          </p:cNvSpPr>
          <p:nvPr>
            <p:ph type="ftr" sz="quarter" idx="11"/>
          </p:nvPr>
        </p:nvSpPr>
        <p:spPr/>
        <p:txBody>
          <a:bodyPr/>
          <a:lstStyle/>
          <a:p>
            <a:r>
              <a:rPr lang="en-US" dirty="0">
                <a:hlinkClick r:id="rId2"/>
              </a:rPr>
              <a:t>https://www.who.int/news-room/feature-stories/detail/who-recommends-against-the-use-of-remdesivir-in-covid-19-patients</a:t>
            </a:r>
            <a:endParaRPr lang="en-US" dirty="0"/>
          </a:p>
        </p:txBody>
      </p:sp>
      <p:sp>
        <p:nvSpPr>
          <p:cNvPr id="5" name="Slide Number Placeholder 4">
            <a:extLst>
              <a:ext uri="{FF2B5EF4-FFF2-40B4-BE49-F238E27FC236}">
                <a16:creationId xmlns:a16="http://schemas.microsoft.com/office/drawing/2014/main" id="{8433893F-CC4A-404B-BBE8-ED5D0277683A}"/>
              </a:ext>
            </a:extLst>
          </p:cNvPr>
          <p:cNvSpPr>
            <a:spLocks noGrp="1"/>
          </p:cNvSpPr>
          <p:nvPr>
            <p:ph type="sldNum" sz="quarter" idx="12"/>
          </p:nvPr>
        </p:nvSpPr>
        <p:spPr/>
        <p:txBody>
          <a:bodyPr/>
          <a:lstStyle/>
          <a:p>
            <a:fld id="{5339919A-1AF4-8143-B305-C972D12AEE0C}" type="slidenum">
              <a:rPr lang="en-US" smtClean="0"/>
              <a:pPr/>
              <a:t>19</a:t>
            </a:fld>
            <a:endParaRPr lang="en-US"/>
          </a:p>
        </p:txBody>
      </p:sp>
      <p:pic>
        <p:nvPicPr>
          <p:cNvPr id="6" name="Picture 5">
            <a:extLst>
              <a:ext uri="{FF2B5EF4-FFF2-40B4-BE49-F238E27FC236}">
                <a16:creationId xmlns:a16="http://schemas.microsoft.com/office/drawing/2014/main" id="{32D76F60-7B79-4FAE-A056-EC3EE752A0C8}"/>
              </a:ext>
            </a:extLst>
          </p:cNvPr>
          <p:cNvPicPr>
            <a:picLocks noChangeAspect="1"/>
          </p:cNvPicPr>
          <p:nvPr/>
        </p:nvPicPr>
        <p:blipFill rotWithShape="1">
          <a:blip r:embed="rId3"/>
          <a:srcRect l="27234" t="16808" r="35000" b="12080"/>
          <a:stretch/>
        </p:blipFill>
        <p:spPr>
          <a:xfrm>
            <a:off x="2324910" y="1342415"/>
            <a:ext cx="4494180" cy="4760033"/>
          </a:xfrm>
          <a:prstGeom prst="rect">
            <a:avLst/>
          </a:prstGeom>
        </p:spPr>
      </p:pic>
    </p:spTree>
    <p:extLst>
      <p:ext uri="{BB962C8B-B14F-4D97-AF65-F5344CB8AC3E}">
        <p14:creationId xmlns:p14="http://schemas.microsoft.com/office/powerpoint/2010/main" val="3247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93" y="612037"/>
            <a:ext cx="3505419" cy="1098365"/>
          </a:xfrm>
          <a:prstGeom prst="rect">
            <a:avLst/>
          </a:prstGeom>
        </p:spPr>
      </p:pic>
      <p:sp>
        <p:nvSpPr>
          <p:cNvPr id="5" name="Content Placeholder 4"/>
          <p:cNvSpPr>
            <a:spLocks noGrp="1"/>
          </p:cNvSpPr>
          <p:nvPr>
            <p:ph idx="1"/>
          </p:nvPr>
        </p:nvSpPr>
        <p:spPr>
          <a:xfrm>
            <a:off x="4155897" y="1094199"/>
            <a:ext cx="4387065" cy="5404206"/>
          </a:xfrm>
        </p:spPr>
        <p:txBody>
          <a:bodyPr>
            <a:normAutofit fontScale="92500" lnSpcReduction="10000"/>
          </a:bodyPr>
          <a:lstStyle/>
          <a:p>
            <a:pPr marL="0" indent="0">
              <a:buNone/>
            </a:pPr>
            <a:r>
              <a:rPr lang="en-US" sz="3600" b="1" dirty="0"/>
              <a:t>Our Mission</a:t>
            </a:r>
          </a:p>
          <a:p>
            <a:pPr marL="0" indent="0">
              <a:buNone/>
            </a:pPr>
            <a:endParaRPr lang="en-US" sz="3100" dirty="0"/>
          </a:p>
          <a:p>
            <a:pPr marL="0" indent="0">
              <a:buNone/>
            </a:pPr>
            <a:r>
              <a:rPr lang="en-US" sz="3100" dirty="0"/>
              <a:t>The Canadian Foundation for Infectious Diseases is a charitable organization committed to improving the health of Canadians and people worldwide through the support of research and dissemination of knowledge pertaining to the prevention, diagnosis, control and treatment of infectious diseases.</a:t>
            </a:r>
          </a:p>
          <a:p>
            <a:endParaRPr lang="en-CA" dirty="0"/>
          </a:p>
        </p:txBody>
      </p:sp>
      <p:sp>
        <p:nvSpPr>
          <p:cNvPr id="4" name="Text Box 3"/>
          <p:cNvSpPr txBox="1">
            <a:spLocks noChangeArrowheads="1"/>
          </p:cNvSpPr>
          <p:nvPr/>
        </p:nvSpPr>
        <p:spPr bwMode="auto">
          <a:xfrm>
            <a:off x="625087" y="2578812"/>
            <a:ext cx="3186625" cy="1972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ts val="600"/>
              </a:spcAft>
            </a:pPr>
            <a:r>
              <a:rPr lang="en-US" altLang="en-US" sz="2100" b="1" dirty="0">
                <a:solidFill>
                  <a:srgbClr val="800000"/>
                </a:solidFill>
                <a:latin typeface="Arial Narrow" panose="020B0606020202030204" pitchFamily="34" charset="0"/>
                <a:hlinkClick r:id="rId3"/>
              </a:rPr>
              <a:t>www.researchid.com</a:t>
            </a:r>
            <a:endParaRPr lang="en-US" altLang="en-US" sz="2100" b="1" dirty="0">
              <a:solidFill>
                <a:srgbClr val="800000"/>
              </a:solidFill>
              <a:latin typeface="Arial Narrow" panose="020B0606020202030204" pitchFamily="34" charset="0"/>
            </a:endParaRPr>
          </a:p>
          <a:p>
            <a:pPr defTabSz="685800" eaLnBrk="0" fontAlgn="base" hangingPunct="0">
              <a:spcBef>
                <a:spcPct val="0"/>
              </a:spcBef>
              <a:spcAft>
                <a:spcPts val="600"/>
              </a:spcAft>
            </a:pPr>
            <a:endParaRPr lang="en-US" altLang="en-US" sz="2100" b="1" dirty="0">
              <a:solidFill>
                <a:srgbClr val="800000"/>
              </a:solidFill>
              <a:latin typeface="Arial Narrow" panose="020B0606020202030204" pitchFamily="34" charset="0"/>
            </a:endParaRPr>
          </a:p>
          <a:p>
            <a:pPr defTabSz="685800" eaLnBrk="0" fontAlgn="base" hangingPunct="0">
              <a:spcBef>
                <a:spcPct val="0"/>
              </a:spcBef>
              <a:spcAft>
                <a:spcPts val="600"/>
              </a:spcAft>
            </a:pPr>
            <a:r>
              <a:rPr lang="en-US" altLang="en-US" sz="2100" b="1" dirty="0">
                <a:solidFill>
                  <a:prstClr val="black"/>
                </a:solidFill>
                <a:latin typeface="Arial" panose="020B0604020202020204" pitchFamily="34" charset="0"/>
              </a:rPr>
              <a:t>cfid@research.com</a:t>
            </a:r>
          </a:p>
        </p:txBody>
      </p:sp>
    </p:spTree>
    <p:extLst>
      <p:ext uri="{BB962C8B-B14F-4D97-AF65-F5344CB8AC3E}">
        <p14:creationId xmlns:p14="http://schemas.microsoft.com/office/powerpoint/2010/main" val="160549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5FED-7898-409D-A961-D3F09D85685B}"/>
              </a:ext>
            </a:extLst>
          </p:cNvPr>
          <p:cNvSpPr>
            <a:spLocks noGrp="1"/>
          </p:cNvSpPr>
          <p:nvPr>
            <p:ph type="title"/>
          </p:nvPr>
        </p:nvSpPr>
        <p:spPr/>
        <p:txBody>
          <a:bodyPr/>
          <a:lstStyle/>
          <a:p>
            <a:r>
              <a:rPr lang="en-US" dirty="0"/>
              <a:t>SOLIDARITY Trial (WHO)</a:t>
            </a:r>
          </a:p>
        </p:txBody>
      </p:sp>
      <p:sp>
        <p:nvSpPr>
          <p:cNvPr id="4" name="Footer Placeholder 3">
            <a:extLst>
              <a:ext uri="{FF2B5EF4-FFF2-40B4-BE49-F238E27FC236}">
                <a16:creationId xmlns:a16="http://schemas.microsoft.com/office/drawing/2014/main" id="{B871D69E-BE05-4F9E-AEA2-1ABA41362E1D}"/>
              </a:ext>
            </a:extLst>
          </p:cNvPr>
          <p:cNvSpPr>
            <a:spLocks noGrp="1"/>
          </p:cNvSpPr>
          <p:nvPr>
            <p:ph type="ftr" sz="quarter" idx="11"/>
          </p:nvPr>
        </p:nvSpPr>
        <p:spPr/>
        <p:txBody>
          <a:bodyPr/>
          <a:lstStyle/>
          <a:p>
            <a:r>
              <a:rPr lang="en-US" dirty="0"/>
              <a:t>WHO SOLIDARITY Trial Consortium, NEJM 2020; Dec 2</a:t>
            </a:r>
          </a:p>
        </p:txBody>
      </p:sp>
      <p:sp>
        <p:nvSpPr>
          <p:cNvPr id="5" name="Slide Number Placeholder 4">
            <a:extLst>
              <a:ext uri="{FF2B5EF4-FFF2-40B4-BE49-F238E27FC236}">
                <a16:creationId xmlns:a16="http://schemas.microsoft.com/office/drawing/2014/main" id="{3993D8EF-BE5B-4BFD-BD07-3E661BFAEF34}"/>
              </a:ext>
            </a:extLst>
          </p:cNvPr>
          <p:cNvSpPr>
            <a:spLocks noGrp="1"/>
          </p:cNvSpPr>
          <p:nvPr>
            <p:ph type="sldNum" sz="quarter" idx="12"/>
          </p:nvPr>
        </p:nvSpPr>
        <p:spPr/>
        <p:txBody>
          <a:bodyPr/>
          <a:lstStyle/>
          <a:p>
            <a:fld id="{5339919A-1AF4-8143-B305-C972D12AEE0C}" type="slidenum">
              <a:rPr lang="en-US" smtClean="0"/>
              <a:pPr/>
              <a:t>20</a:t>
            </a:fld>
            <a:endParaRPr lang="en-US"/>
          </a:p>
        </p:txBody>
      </p:sp>
      <p:sp>
        <p:nvSpPr>
          <p:cNvPr id="6" name="TextBox 5"/>
          <p:cNvSpPr txBox="1"/>
          <p:nvPr/>
        </p:nvSpPr>
        <p:spPr>
          <a:xfrm>
            <a:off x="351690" y="1302830"/>
            <a:ext cx="5971289" cy="2462213"/>
          </a:xfrm>
          <a:prstGeom prst="rect">
            <a:avLst/>
          </a:prstGeom>
          <a:noFill/>
        </p:spPr>
        <p:txBody>
          <a:bodyPr wrap="square" rtlCol="0">
            <a:spAutoFit/>
          </a:bodyPr>
          <a:lstStyle/>
          <a:p>
            <a:pPr algn="l"/>
            <a:r>
              <a:rPr lang="en-US" sz="1400" dirty="0">
                <a:solidFill>
                  <a:schemeClr val="accent2"/>
                </a:solidFill>
              </a:rPr>
              <a:t>RCT comparing multiple existing treatments (based on local availability) to local standard of care</a:t>
            </a:r>
          </a:p>
          <a:p>
            <a:pPr algn="l"/>
            <a:endParaRPr lang="en-US" sz="1400" dirty="0">
              <a:solidFill>
                <a:schemeClr val="accent2"/>
              </a:solidFill>
            </a:endParaRPr>
          </a:p>
          <a:p>
            <a:pPr algn="l"/>
            <a:r>
              <a:rPr lang="en-US" sz="1400" dirty="0">
                <a:solidFill>
                  <a:schemeClr val="accent2"/>
                </a:solidFill>
              </a:rPr>
              <a:t>Treatments evaluated: </a:t>
            </a:r>
            <a:r>
              <a:rPr lang="en-US" sz="1400" dirty="0" err="1">
                <a:solidFill>
                  <a:schemeClr val="accent2"/>
                </a:solidFill>
              </a:rPr>
              <a:t>remdesivir</a:t>
            </a:r>
            <a:r>
              <a:rPr lang="en-US" sz="1400" dirty="0">
                <a:solidFill>
                  <a:schemeClr val="accent2"/>
                </a:solidFill>
              </a:rPr>
              <a:t>, hydroxychloroquine, lopinavir, IFN-B1a</a:t>
            </a:r>
          </a:p>
          <a:p>
            <a:pPr algn="l"/>
            <a:endParaRPr lang="en-US" sz="1400" dirty="0">
              <a:solidFill>
                <a:schemeClr val="accent2"/>
              </a:solidFill>
            </a:endParaRPr>
          </a:p>
          <a:p>
            <a:pPr algn="l"/>
            <a:r>
              <a:rPr lang="en-US" sz="1400" dirty="0">
                <a:solidFill>
                  <a:schemeClr val="accent2"/>
                </a:solidFill>
              </a:rPr>
              <a:t>11,330 hospitalized adults in 405 hospitals across 30 countries</a:t>
            </a:r>
          </a:p>
          <a:p>
            <a:pPr algn="l"/>
            <a:endParaRPr lang="en-US" sz="1400" dirty="0">
              <a:solidFill>
                <a:schemeClr val="accent2"/>
              </a:solidFill>
            </a:endParaRPr>
          </a:p>
          <a:p>
            <a:r>
              <a:rPr lang="en-US" sz="1400" dirty="0">
                <a:solidFill>
                  <a:schemeClr val="accent2"/>
                </a:solidFill>
              </a:rPr>
              <a:t>Primary outcome: In-hospital mortality; secondary outcomes included initiation of ventilation and hospital duration</a:t>
            </a:r>
          </a:p>
          <a:p>
            <a:endParaRPr lang="en-US" sz="1400" dirty="0">
              <a:solidFill>
                <a:schemeClr val="accent2"/>
              </a:solidFill>
            </a:endParaRPr>
          </a:p>
          <a:p>
            <a:r>
              <a:rPr lang="en-US" sz="1400" dirty="0">
                <a:solidFill>
                  <a:schemeClr val="accent2"/>
                </a:solidFill>
              </a:rPr>
              <a:t>Remdesivir arm (10-d): 2,750</a:t>
            </a:r>
          </a:p>
        </p:txBody>
      </p:sp>
      <p:sp>
        <p:nvSpPr>
          <p:cNvPr id="8" name="TextBox 7">
            <a:extLst>
              <a:ext uri="{FF2B5EF4-FFF2-40B4-BE49-F238E27FC236}">
                <a16:creationId xmlns:a16="http://schemas.microsoft.com/office/drawing/2014/main" id="{357DBA8A-049E-469B-BA87-6EC28F069642}"/>
              </a:ext>
            </a:extLst>
          </p:cNvPr>
          <p:cNvSpPr txBox="1"/>
          <p:nvPr/>
        </p:nvSpPr>
        <p:spPr>
          <a:xfrm>
            <a:off x="7385618" y="4861353"/>
            <a:ext cx="1345819" cy="1169551"/>
          </a:xfrm>
          <a:prstGeom prst="rect">
            <a:avLst/>
          </a:prstGeom>
          <a:noFill/>
        </p:spPr>
        <p:txBody>
          <a:bodyPr wrap="square" rtlCol="0">
            <a:spAutoFit/>
          </a:bodyPr>
          <a:lstStyle/>
          <a:p>
            <a:pPr algn="ctr"/>
            <a:r>
              <a:rPr lang="en-US" sz="1400" b="1" dirty="0">
                <a:solidFill>
                  <a:schemeClr val="accent2"/>
                </a:solidFill>
              </a:rPr>
              <a:t>Remdesivir death rate ratio: 0.95 (95% CI </a:t>
            </a:r>
          </a:p>
          <a:p>
            <a:pPr algn="ctr"/>
            <a:r>
              <a:rPr lang="en-US" sz="1400" b="1" dirty="0">
                <a:solidFill>
                  <a:schemeClr val="accent2"/>
                </a:solidFill>
              </a:rPr>
              <a:t>0.81 – 1.11)</a:t>
            </a:r>
          </a:p>
        </p:txBody>
      </p:sp>
      <p:pic>
        <p:nvPicPr>
          <p:cNvPr id="7" name="Picture 6">
            <a:extLst>
              <a:ext uri="{FF2B5EF4-FFF2-40B4-BE49-F238E27FC236}">
                <a16:creationId xmlns:a16="http://schemas.microsoft.com/office/drawing/2014/main" id="{22A5A56A-D7A2-4E7F-AC20-4BC2FEB2DDAF}"/>
              </a:ext>
            </a:extLst>
          </p:cNvPr>
          <p:cNvPicPr>
            <a:picLocks noChangeAspect="1"/>
          </p:cNvPicPr>
          <p:nvPr/>
        </p:nvPicPr>
        <p:blipFill>
          <a:blip r:embed="rId2"/>
          <a:stretch>
            <a:fillRect/>
          </a:stretch>
        </p:blipFill>
        <p:spPr>
          <a:xfrm>
            <a:off x="139986" y="3840988"/>
            <a:ext cx="6715617" cy="2102612"/>
          </a:xfrm>
          <a:prstGeom prst="rect">
            <a:avLst/>
          </a:prstGeom>
        </p:spPr>
      </p:pic>
      <p:pic>
        <p:nvPicPr>
          <p:cNvPr id="3" name="Picture 2">
            <a:extLst>
              <a:ext uri="{FF2B5EF4-FFF2-40B4-BE49-F238E27FC236}">
                <a16:creationId xmlns:a16="http://schemas.microsoft.com/office/drawing/2014/main" id="{EBBCD535-7F9B-4543-B20F-48D36B832B3A}"/>
              </a:ext>
            </a:extLst>
          </p:cNvPr>
          <p:cNvPicPr>
            <a:picLocks noChangeAspect="1"/>
          </p:cNvPicPr>
          <p:nvPr/>
        </p:nvPicPr>
        <p:blipFill>
          <a:blip r:embed="rId3"/>
          <a:stretch>
            <a:fillRect/>
          </a:stretch>
        </p:blipFill>
        <p:spPr>
          <a:xfrm>
            <a:off x="6267729" y="1361996"/>
            <a:ext cx="2839177" cy="3055985"/>
          </a:xfrm>
          <a:prstGeom prst="rect">
            <a:avLst/>
          </a:prstGeom>
        </p:spPr>
      </p:pic>
    </p:spTree>
    <p:extLst>
      <p:ext uri="{BB962C8B-B14F-4D97-AF65-F5344CB8AC3E}">
        <p14:creationId xmlns:p14="http://schemas.microsoft.com/office/powerpoint/2010/main" val="22547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SOLIDARITY Trial (WHO)</a:t>
            </a:r>
          </a:p>
        </p:txBody>
      </p:sp>
      <p:sp>
        <p:nvSpPr>
          <p:cNvPr id="4" name="Footer Placeholder 3"/>
          <p:cNvSpPr>
            <a:spLocks noGrp="1"/>
          </p:cNvSpPr>
          <p:nvPr>
            <p:ph type="ftr" sz="quarter" idx="11"/>
          </p:nvPr>
        </p:nvSpPr>
        <p:spPr/>
        <p:txBody>
          <a:bodyPr/>
          <a:lstStyle/>
          <a:p>
            <a:r>
              <a:rPr lang="en-US" dirty="0"/>
              <a:t>WHO SOLIDARITY Trial Consortium, NEJM 2020; Dec 2</a:t>
            </a:r>
          </a:p>
        </p:txBody>
      </p:sp>
      <p:sp>
        <p:nvSpPr>
          <p:cNvPr id="5" name="Slide Number Placeholder 4"/>
          <p:cNvSpPr>
            <a:spLocks noGrp="1"/>
          </p:cNvSpPr>
          <p:nvPr>
            <p:ph type="sldNum" sz="quarter" idx="12"/>
          </p:nvPr>
        </p:nvSpPr>
        <p:spPr/>
        <p:txBody>
          <a:bodyPr/>
          <a:lstStyle/>
          <a:p>
            <a:fld id="{5339919A-1AF4-8143-B305-C972D12AEE0C}" type="slidenum">
              <a:rPr lang="en-US" smtClean="0"/>
              <a:pPr/>
              <a:t>21</a:t>
            </a:fld>
            <a:endParaRPr lang="en-US"/>
          </a:p>
        </p:txBody>
      </p:sp>
      <p:pic>
        <p:nvPicPr>
          <p:cNvPr id="4099" name="Picture 3"/>
          <p:cNvPicPr>
            <a:picLocks noChangeAspect="1" noChangeArrowheads="1"/>
          </p:cNvPicPr>
          <p:nvPr/>
        </p:nvPicPr>
        <p:blipFill>
          <a:blip r:embed="rId2"/>
          <a:srcRect/>
          <a:stretch>
            <a:fillRect/>
          </a:stretch>
        </p:blipFill>
        <p:spPr bwMode="auto">
          <a:xfrm>
            <a:off x="670082" y="3039044"/>
            <a:ext cx="7987010" cy="524599"/>
          </a:xfrm>
          <a:prstGeom prst="rect">
            <a:avLst/>
          </a:prstGeom>
          <a:noFill/>
          <a:ln w="9525">
            <a:noFill/>
            <a:miter lim="800000"/>
            <a:headEnd/>
            <a:tailEnd/>
          </a:ln>
        </p:spPr>
      </p:pic>
      <p:sp>
        <p:nvSpPr>
          <p:cNvPr id="8" name="TextBox 7">
            <a:extLst>
              <a:ext uri="{FF2B5EF4-FFF2-40B4-BE49-F238E27FC236}">
                <a16:creationId xmlns:a16="http://schemas.microsoft.com/office/drawing/2014/main" id="{D657D846-5A53-4299-9856-DCCB3E827AA3}"/>
              </a:ext>
            </a:extLst>
          </p:cNvPr>
          <p:cNvSpPr txBox="1"/>
          <p:nvPr/>
        </p:nvSpPr>
        <p:spPr>
          <a:xfrm>
            <a:off x="628651" y="1417535"/>
            <a:ext cx="8069874" cy="1169551"/>
          </a:xfrm>
          <a:prstGeom prst="rect">
            <a:avLst/>
          </a:prstGeom>
          <a:noFill/>
        </p:spPr>
        <p:txBody>
          <a:bodyPr wrap="square" rtlCol="0">
            <a:spAutoFit/>
          </a:bodyPr>
          <a:lstStyle/>
          <a:p>
            <a:pPr algn="l"/>
            <a:r>
              <a:rPr lang="en-US" sz="1400" dirty="0">
                <a:solidFill>
                  <a:schemeClr val="accent2"/>
                </a:solidFill>
              </a:rPr>
              <a:t>Strengths: Randomized, large sample size, diverse patient population, limited exclusion criteria</a:t>
            </a:r>
          </a:p>
          <a:p>
            <a:pPr algn="l"/>
            <a:endParaRPr lang="en-US" sz="1400" dirty="0">
              <a:solidFill>
                <a:schemeClr val="accent2"/>
              </a:solidFill>
            </a:endParaRPr>
          </a:p>
          <a:p>
            <a:pPr algn="l"/>
            <a:r>
              <a:rPr lang="en-US" sz="1400" dirty="0">
                <a:solidFill>
                  <a:schemeClr val="accent2"/>
                </a:solidFill>
              </a:rPr>
              <a:t>Limitations: Open-label, not placebo controlled. Limited data collection. Study drug assignment based on local availability. Mortality was primary outcome for moderate and severe COVID-19. Approximately 48% received corticosteroids.</a:t>
            </a:r>
          </a:p>
        </p:txBody>
      </p:sp>
      <p:sp>
        <p:nvSpPr>
          <p:cNvPr id="3" name="TextBox 2">
            <a:extLst>
              <a:ext uri="{FF2B5EF4-FFF2-40B4-BE49-F238E27FC236}">
                <a16:creationId xmlns:a16="http://schemas.microsoft.com/office/drawing/2014/main" id="{82ACE4E0-F112-4523-B182-DAFB0997ED83}"/>
              </a:ext>
            </a:extLst>
          </p:cNvPr>
          <p:cNvSpPr txBox="1"/>
          <p:nvPr/>
        </p:nvSpPr>
        <p:spPr>
          <a:xfrm>
            <a:off x="6935821" y="3813243"/>
            <a:ext cx="1762704" cy="1815882"/>
          </a:xfrm>
          <a:prstGeom prst="rect">
            <a:avLst/>
          </a:prstGeom>
          <a:noFill/>
        </p:spPr>
        <p:txBody>
          <a:bodyPr wrap="square" rtlCol="0">
            <a:spAutoFit/>
          </a:bodyPr>
          <a:lstStyle/>
          <a:p>
            <a:pPr algn="ctr"/>
            <a:r>
              <a:rPr lang="en-US" sz="1400" dirty="0">
                <a:solidFill>
                  <a:schemeClr val="accent2"/>
                </a:solidFill>
              </a:rPr>
              <a:t>Mortality driven by patients on ventilator</a:t>
            </a:r>
          </a:p>
          <a:p>
            <a:pPr algn="ctr"/>
            <a:endParaRPr lang="en-US" sz="1400" dirty="0">
              <a:solidFill>
                <a:schemeClr val="accent2"/>
              </a:solidFill>
            </a:endParaRPr>
          </a:p>
          <a:p>
            <a:pPr algn="ctr"/>
            <a:r>
              <a:rPr lang="en-US" sz="1400" dirty="0">
                <a:solidFill>
                  <a:schemeClr val="accent2"/>
                </a:solidFill>
              </a:rPr>
              <a:t>~25% of </a:t>
            </a:r>
            <a:r>
              <a:rPr lang="en-US" sz="1400" dirty="0" err="1">
                <a:solidFill>
                  <a:schemeClr val="accent2"/>
                </a:solidFill>
              </a:rPr>
              <a:t>remdesivir</a:t>
            </a:r>
            <a:r>
              <a:rPr lang="en-US" sz="1400" dirty="0">
                <a:solidFill>
                  <a:schemeClr val="accent2"/>
                </a:solidFill>
              </a:rPr>
              <a:t> patients did not require oxygen at </a:t>
            </a:r>
            <a:r>
              <a:rPr lang="en-US" sz="1400" dirty="0" err="1">
                <a:solidFill>
                  <a:schemeClr val="accent2"/>
                </a:solidFill>
              </a:rPr>
              <a:t>enrollement</a:t>
            </a:r>
            <a:endParaRPr lang="en-US" sz="1400" dirty="0">
              <a:solidFill>
                <a:schemeClr val="accent2"/>
              </a:solidFill>
            </a:endParaRPr>
          </a:p>
        </p:txBody>
      </p:sp>
      <p:pic>
        <p:nvPicPr>
          <p:cNvPr id="6" name="Picture 5">
            <a:extLst>
              <a:ext uri="{FF2B5EF4-FFF2-40B4-BE49-F238E27FC236}">
                <a16:creationId xmlns:a16="http://schemas.microsoft.com/office/drawing/2014/main" id="{488CB063-3729-458B-933B-8CB9E3FD216B}"/>
              </a:ext>
            </a:extLst>
          </p:cNvPr>
          <p:cNvPicPr>
            <a:picLocks noChangeAspect="1"/>
          </p:cNvPicPr>
          <p:nvPr/>
        </p:nvPicPr>
        <p:blipFill>
          <a:blip r:embed="rId3"/>
          <a:stretch>
            <a:fillRect/>
          </a:stretch>
        </p:blipFill>
        <p:spPr>
          <a:xfrm>
            <a:off x="2795917" y="3626991"/>
            <a:ext cx="3552165" cy="2365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3B26-BA63-4E9A-A10B-65F9E44613EE}"/>
              </a:ext>
            </a:extLst>
          </p:cNvPr>
          <p:cNvSpPr>
            <a:spLocks noGrp="1"/>
          </p:cNvSpPr>
          <p:nvPr>
            <p:ph type="title"/>
          </p:nvPr>
        </p:nvSpPr>
        <p:spPr/>
        <p:txBody>
          <a:bodyPr/>
          <a:lstStyle/>
          <a:p>
            <a:r>
              <a:rPr lang="en-US" dirty="0"/>
              <a:t>Remdesivir Combination Therapy?</a:t>
            </a:r>
          </a:p>
        </p:txBody>
      </p:sp>
      <p:sp>
        <p:nvSpPr>
          <p:cNvPr id="3" name="Content Placeholder 2">
            <a:extLst>
              <a:ext uri="{FF2B5EF4-FFF2-40B4-BE49-F238E27FC236}">
                <a16:creationId xmlns:a16="http://schemas.microsoft.com/office/drawing/2014/main" id="{25FE71E9-B3A3-422D-B40E-9293C22D5F81}"/>
              </a:ext>
            </a:extLst>
          </p:cNvPr>
          <p:cNvSpPr>
            <a:spLocks noGrp="1"/>
          </p:cNvSpPr>
          <p:nvPr>
            <p:ph idx="1"/>
          </p:nvPr>
        </p:nvSpPr>
        <p:spPr>
          <a:xfrm>
            <a:off x="628651" y="1712068"/>
            <a:ext cx="7891272" cy="4164476"/>
          </a:xfrm>
        </p:spPr>
        <p:txBody>
          <a:bodyPr/>
          <a:lstStyle/>
          <a:p>
            <a:r>
              <a:rPr lang="en-US" sz="1600" dirty="0"/>
              <a:t>Does Combining Remdesivir with Immune-Based Therapy Improve Outcomes?</a:t>
            </a:r>
          </a:p>
          <a:p>
            <a:r>
              <a:rPr lang="en-US" dirty="0"/>
              <a:t>ACTT-2: Remdesivir + </a:t>
            </a:r>
            <a:r>
              <a:rPr lang="en-US" dirty="0" err="1"/>
              <a:t>Baricitinib</a:t>
            </a:r>
            <a:r>
              <a:rPr lang="en-US" dirty="0"/>
              <a:t> </a:t>
            </a:r>
            <a:r>
              <a:rPr lang="en-US" b="0" i="1" dirty="0"/>
              <a:t>(preliminary data available)</a:t>
            </a:r>
          </a:p>
          <a:p>
            <a:r>
              <a:rPr lang="en-US" dirty="0"/>
              <a:t>ACTT-3: Remdesivir + Interferon beta-1a </a:t>
            </a:r>
            <a:r>
              <a:rPr lang="en-US" b="0" i="1" dirty="0"/>
              <a:t>(enrollment concluded, data not yet available)</a:t>
            </a:r>
            <a:endParaRPr lang="en-US" dirty="0"/>
          </a:p>
          <a:p>
            <a:r>
              <a:rPr lang="en-US" dirty="0"/>
              <a:t>ACTT-4: Remdesivir + Dexamethasone </a:t>
            </a:r>
            <a:r>
              <a:rPr lang="en-US" b="0" i="1" dirty="0"/>
              <a:t>(enrollment beginning)</a:t>
            </a:r>
          </a:p>
        </p:txBody>
      </p:sp>
      <p:sp>
        <p:nvSpPr>
          <p:cNvPr id="4" name="Footer Placeholder 3">
            <a:extLst>
              <a:ext uri="{FF2B5EF4-FFF2-40B4-BE49-F238E27FC236}">
                <a16:creationId xmlns:a16="http://schemas.microsoft.com/office/drawing/2014/main" id="{7F91B288-095F-4556-BA39-01BE6B890B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64360F-D9A5-47DD-812D-A7AF4852E448}"/>
              </a:ext>
            </a:extLst>
          </p:cNvPr>
          <p:cNvSpPr>
            <a:spLocks noGrp="1"/>
          </p:cNvSpPr>
          <p:nvPr>
            <p:ph type="sldNum" sz="quarter" idx="12"/>
          </p:nvPr>
        </p:nvSpPr>
        <p:spPr/>
        <p:txBody>
          <a:bodyPr/>
          <a:lstStyle/>
          <a:p>
            <a:fld id="{5339919A-1AF4-8143-B305-C972D12AEE0C}" type="slidenum">
              <a:rPr lang="en-US" smtClean="0"/>
              <a:pPr/>
              <a:t>22</a:t>
            </a:fld>
            <a:endParaRPr lang="en-US"/>
          </a:p>
        </p:txBody>
      </p:sp>
      <p:pic>
        <p:nvPicPr>
          <p:cNvPr id="1026" name="Picture 2" descr="National Institutes of Health (NIH) - Turning Discovery into Health">
            <a:extLst>
              <a:ext uri="{FF2B5EF4-FFF2-40B4-BE49-F238E27FC236}">
                <a16:creationId xmlns:a16="http://schemas.microsoft.com/office/drawing/2014/main" id="{5DCAD3C7-93C6-4C01-97C2-D05457F73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190189"/>
            <a:ext cx="74295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4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B643-731A-4001-BC5C-DCC31CB98403}"/>
              </a:ext>
            </a:extLst>
          </p:cNvPr>
          <p:cNvSpPr>
            <a:spLocks noGrp="1"/>
          </p:cNvSpPr>
          <p:nvPr>
            <p:ph type="title"/>
          </p:nvPr>
        </p:nvSpPr>
        <p:spPr>
          <a:xfrm>
            <a:off x="486383" y="0"/>
            <a:ext cx="8028968" cy="1249680"/>
          </a:xfrm>
        </p:spPr>
        <p:txBody>
          <a:bodyPr/>
          <a:lstStyle/>
          <a:p>
            <a:r>
              <a:rPr lang="en-US" dirty="0" err="1"/>
              <a:t>Remdesivir</a:t>
            </a:r>
            <a:r>
              <a:rPr lang="en-US" dirty="0"/>
              <a:t> + </a:t>
            </a:r>
            <a:r>
              <a:rPr lang="en-US" dirty="0" err="1"/>
              <a:t>Baricitinib</a:t>
            </a:r>
            <a:r>
              <a:rPr lang="en-US" dirty="0"/>
              <a:t> For Severe COVID-19 Patients: ACTT-2</a:t>
            </a:r>
          </a:p>
        </p:txBody>
      </p:sp>
      <p:sp>
        <p:nvSpPr>
          <p:cNvPr id="4" name="Footer Placeholder 3">
            <a:extLst>
              <a:ext uri="{FF2B5EF4-FFF2-40B4-BE49-F238E27FC236}">
                <a16:creationId xmlns:a16="http://schemas.microsoft.com/office/drawing/2014/main" id="{A97D802A-6B8D-4D07-8B82-50F7B9B3323C}"/>
              </a:ext>
            </a:extLst>
          </p:cNvPr>
          <p:cNvSpPr>
            <a:spLocks noGrp="1"/>
          </p:cNvSpPr>
          <p:nvPr>
            <p:ph type="ftr" sz="quarter" idx="11"/>
          </p:nvPr>
        </p:nvSpPr>
        <p:spPr/>
        <p:txBody>
          <a:bodyPr/>
          <a:lstStyle/>
          <a:p>
            <a:r>
              <a:rPr lang="en-US" dirty="0">
                <a:hlinkClick r:id="rId2"/>
              </a:rPr>
              <a:t>https://investor.lilly.com/news-releases/news-release-details/baricitinib-receives-emergency-use-authorization-fda-treatment</a:t>
            </a:r>
            <a:endParaRPr lang="en-US" dirty="0"/>
          </a:p>
          <a:p>
            <a:r>
              <a:rPr lang="en-US" dirty="0">
                <a:hlinkClick r:id="rId3"/>
              </a:rPr>
              <a:t>https://www.fda.gov/media/143823/download</a:t>
            </a:r>
            <a:endParaRPr lang="en-US" dirty="0"/>
          </a:p>
        </p:txBody>
      </p:sp>
      <p:sp>
        <p:nvSpPr>
          <p:cNvPr id="5" name="Slide Number Placeholder 4">
            <a:extLst>
              <a:ext uri="{FF2B5EF4-FFF2-40B4-BE49-F238E27FC236}">
                <a16:creationId xmlns:a16="http://schemas.microsoft.com/office/drawing/2014/main" id="{49636A77-0896-4F8D-930E-F8EAA4385FB6}"/>
              </a:ext>
            </a:extLst>
          </p:cNvPr>
          <p:cNvSpPr>
            <a:spLocks noGrp="1"/>
          </p:cNvSpPr>
          <p:nvPr>
            <p:ph type="sldNum" sz="quarter" idx="12"/>
          </p:nvPr>
        </p:nvSpPr>
        <p:spPr/>
        <p:txBody>
          <a:bodyPr/>
          <a:lstStyle/>
          <a:p>
            <a:fld id="{5339919A-1AF4-8143-B305-C972D12AEE0C}" type="slidenum">
              <a:rPr lang="en-US" smtClean="0"/>
              <a:pPr/>
              <a:t>23</a:t>
            </a:fld>
            <a:endParaRPr lang="en-US"/>
          </a:p>
        </p:txBody>
      </p:sp>
      <p:sp>
        <p:nvSpPr>
          <p:cNvPr id="8" name="TextBox 7">
            <a:extLst>
              <a:ext uri="{FF2B5EF4-FFF2-40B4-BE49-F238E27FC236}">
                <a16:creationId xmlns:a16="http://schemas.microsoft.com/office/drawing/2014/main" id="{945C876A-758E-49B1-9D53-B635589019FF}"/>
              </a:ext>
            </a:extLst>
          </p:cNvPr>
          <p:cNvSpPr txBox="1"/>
          <p:nvPr/>
        </p:nvSpPr>
        <p:spPr>
          <a:xfrm>
            <a:off x="486383" y="1523536"/>
            <a:ext cx="8399904" cy="3323987"/>
          </a:xfrm>
          <a:prstGeom prst="rect">
            <a:avLst/>
          </a:prstGeom>
          <a:noFill/>
        </p:spPr>
        <p:txBody>
          <a:bodyPr wrap="square" rtlCol="0">
            <a:spAutoFit/>
          </a:bodyPr>
          <a:lstStyle/>
          <a:p>
            <a:r>
              <a:rPr lang="en-US" sz="1400" dirty="0" err="1">
                <a:solidFill>
                  <a:schemeClr val="accent2"/>
                </a:solidFill>
              </a:rPr>
              <a:t>Baricitinib</a:t>
            </a:r>
            <a:r>
              <a:rPr lang="en-US" sz="1400" dirty="0">
                <a:solidFill>
                  <a:schemeClr val="accent2"/>
                </a:solidFill>
              </a:rPr>
              <a:t>: Oral JAK-Inhibitor FDA approved for RA. Side effects include infections (TB), thrombosis</a:t>
            </a:r>
          </a:p>
          <a:p>
            <a:endParaRPr lang="en-US" sz="1400" dirty="0">
              <a:solidFill>
                <a:schemeClr val="accent2"/>
              </a:solidFill>
            </a:endParaRPr>
          </a:p>
          <a:p>
            <a:r>
              <a:rPr lang="en-US" sz="1400" dirty="0">
                <a:solidFill>
                  <a:schemeClr val="accent2"/>
                </a:solidFill>
              </a:rPr>
              <a:t>1,033 hospitalized severe COVID-19 pts randomized to </a:t>
            </a:r>
            <a:r>
              <a:rPr lang="en-US" sz="1400" dirty="0" err="1">
                <a:solidFill>
                  <a:schemeClr val="accent2"/>
                </a:solidFill>
              </a:rPr>
              <a:t>remdesivir</a:t>
            </a:r>
            <a:r>
              <a:rPr lang="en-US" sz="1400" dirty="0">
                <a:solidFill>
                  <a:schemeClr val="accent2"/>
                </a:solidFill>
              </a:rPr>
              <a:t> + </a:t>
            </a:r>
            <a:r>
              <a:rPr lang="en-US" sz="1400" dirty="0" err="1">
                <a:solidFill>
                  <a:schemeClr val="accent2"/>
                </a:solidFill>
              </a:rPr>
              <a:t>baricitinib</a:t>
            </a:r>
            <a:r>
              <a:rPr lang="en-US" sz="1400" dirty="0">
                <a:solidFill>
                  <a:schemeClr val="accent2"/>
                </a:solidFill>
              </a:rPr>
              <a:t> vs </a:t>
            </a:r>
            <a:r>
              <a:rPr lang="en-US" sz="1400" dirty="0" err="1">
                <a:solidFill>
                  <a:schemeClr val="accent2"/>
                </a:solidFill>
              </a:rPr>
              <a:t>remdesivir</a:t>
            </a:r>
            <a:r>
              <a:rPr lang="en-US" sz="1400" dirty="0">
                <a:solidFill>
                  <a:schemeClr val="accent2"/>
                </a:solidFill>
              </a:rPr>
              <a:t> + placebo</a:t>
            </a:r>
          </a:p>
          <a:p>
            <a:endParaRPr lang="en-US" sz="1400" dirty="0">
              <a:solidFill>
                <a:schemeClr val="accent2"/>
              </a:solidFill>
            </a:endParaRPr>
          </a:p>
          <a:p>
            <a:r>
              <a:rPr lang="en-US" sz="1400" dirty="0">
                <a:solidFill>
                  <a:schemeClr val="accent2"/>
                </a:solidFill>
              </a:rPr>
              <a:t>Preliminary findings (not yet published) </a:t>
            </a:r>
            <a:r>
              <a:rPr lang="en-US" sz="1400" dirty="0">
                <a:solidFill>
                  <a:schemeClr val="accent2"/>
                </a:solidFill>
                <a:sym typeface="Wingdings" panose="05000000000000000000" pitchFamily="2" charset="2"/>
              </a:rPr>
              <a:t></a:t>
            </a:r>
            <a:r>
              <a:rPr lang="en-US" sz="1400" dirty="0">
                <a:solidFill>
                  <a:schemeClr val="accent2"/>
                </a:solidFill>
              </a:rPr>
              <a:t> </a:t>
            </a:r>
            <a:r>
              <a:rPr lang="en-US" sz="1400" b="1" dirty="0" err="1">
                <a:solidFill>
                  <a:schemeClr val="accent2"/>
                </a:solidFill>
              </a:rPr>
              <a:t>Baricitinib</a:t>
            </a:r>
            <a:r>
              <a:rPr lang="en-US" sz="1400" b="1" dirty="0">
                <a:solidFill>
                  <a:schemeClr val="accent2"/>
                </a:solidFill>
              </a:rPr>
              <a:t> associated with reduction in:</a:t>
            </a:r>
          </a:p>
          <a:p>
            <a:pPr marL="285750" indent="-285750">
              <a:buFont typeface="Arial" panose="020B0604020202020204"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u="sng" dirty="0">
                <a:solidFill>
                  <a:schemeClr val="accent2"/>
                </a:solidFill>
              </a:rPr>
              <a:t>Median recovery time (8 days to 7 days</a:t>
            </a:r>
            <a:r>
              <a:rPr lang="en-US" sz="1400" dirty="0">
                <a:solidFill>
                  <a:schemeClr val="accent2"/>
                </a:solidFill>
              </a:rPr>
              <a:t>, HR 1.15, 95%CI 1.00 – 1.31, p=0.047)</a:t>
            </a:r>
          </a:p>
          <a:p>
            <a:pPr marL="285750" indent="-285750">
              <a:buFont typeface="Arial" panose="020B0604020202020204"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u="sng" dirty="0">
                <a:solidFill>
                  <a:schemeClr val="accent2"/>
                </a:solidFill>
              </a:rPr>
              <a:t>Progression to ventilation </a:t>
            </a:r>
            <a:r>
              <a:rPr lang="en-US" sz="1400" dirty="0">
                <a:solidFill>
                  <a:schemeClr val="accent2"/>
                </a:solidFill>
              </a:rPr>
              <a:t>(23% vs 28% by day 29, OR 0.74, 95% CI 0.56 - 0.99)</a:t>
            </a:r>
          </a:p>
          <a:p>
            <a:pPr marL="285750" indent="-285750">
              <a:buFont typeface="Arial" panose="020B0604020202020204"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dirty="0">
                <a:solidFill>
                  <a:schemeClr val="accent2"/>
                </a:solidFill>
              </a:rPr>
              <a:t>Trend towards lower mortality (4.7% vs 7.1% at day 29Kaplan Meier estimated difference -2.6% (95% CI -5.8%, 0.5%).</a:t>
            </a:r>
          </a:p>
          <a:p>
            <a:pPr marL="285750" indent="-285750">
              <a:buFont typeface="Arial" panose="020B0604020202020204"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dirty="0">
                <a:solidFill>
                  <a:schemeClr val="accent2"/>
                </a:solidFill>
              </a:rPr>
              <a:t>Safety: </a:t>
            </a:r>
            <a:r>
              <a:rPr lang="en-US" sz="1400" dirty="0" err="1">
                <a:solidFill>
                  <a:schemeClr val="accent2"/>
                </a:solidFill>
              </a:rPr>
              <a:t>Baricitinib</a:t>
            </a:r>
            <a:r>
              <a:rPr lang="en-US" sz="1400" dirty="0">
                <a:solidFill>
                  <a:schemeClr val="accent2"/>
                </a:solidFill>
              </a:rPr>
              <a:t> arm did not have higher SAE (15%) compared to control (20%), including infections and VTE. </a:t>
            </a:r>
          </a:p>
        </p:txBody>
      </p:sp>
      <p:sp>
        <p:nvSpPr>
          <p:cNvPr id="3" name="Rectangle 2">
            <a:extLst>
              <a:ext uri="{FF2B5EF4-FFF2-40B4-BE49-F238E27FC236}">
                <a16:creationId xmlns:a16="http://schemas.microsoft.com/office/drawing/2014/main" id="{B881B090-3C21-4F84-87CD-3CBA5D7A6A7F}"/>
              </a:ext>
            </a:extLst>
          </p:cNvPr>
          <p:cNvSpPr/>
          <p:nvPr/>
        </p:nvSpPr>
        <p:spPr>
          <a:xfrm>
            <a:off x="1121147" y="5142658"/>
            <a:ext cx="7130375" cy="83099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00" dirty="0"/>
              <a:t>Nov 19: EUA for </a:t>
            </a:r>
            <a:r>
              <a:rPr lang="en-US" sz="1600" dirty="0" err="1"/>
              <a:t>baricitinib</a:t>
            </a:r>
            <a:r>
              <a:rPr lang="en-US" sz="1600" dirty="0"/>
              <a:t> + </a:t>
            </a:r>
            <a:r>
              <a:rPr lang="en-US" sz="1600" dirty="0" err="1"/>
              <a:t>remdesivir</a:t>
            </a:r>
            <a:r>
              <a:rPr lang="en-US" sz="1600" dirty="0"/>
              <a:t> in hospitalized COVID-19 patients age 2 years or older requiring supplemental oxygen, invasive mechanical ventilation, or extracorporeal membrane oxygenation (ECMO). </a:t>
            </a:r>
          </a:p>
        </p:txBody>
      </p:sp>
    </p:spTree>
    <p:extLst>
      <p:ext uri="{BB962C8B-B14F-4D97-AF65-F5344CB8AC3E}">
        <p14:creationId xmlns:p14="http://schemas.microsoft.com/office/powerpoint/2010/main" val="347907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Dexamethasone in COVID-19: RECOVERY Trial</a:t>
            </a:r>
          </a:p>
        </p:txBody>
      </p:sp>
      <p:sp>
        <p:nvSpPr>
          <p:cNvPr id="4" name="Footer Placeholder 3"/>
          <p:cNvSpPr>
            <a:spLocks noGrp="1"/>
          </p:cNvSpPr>
          <p:nvPr>
            <p:ph type="ftr" sz="quarter" idx="11"/>
          </p:nvPr>
        </p:nvSpPr>
        <p:spPr/>
        <p:txBody>
          <a:bodyPr/>
          <a:lstStyle/>
          <a:p>
            <a:r>
              <a:rPr lang="en-US" dirty="0"/>
              <a:t>The RECOVERY Collaborative Group, NEJM 2020; Jul 17</a:t>
            </a:r>
          </a:p>
        </p:txBody>
      </p:sp>
      <p:sp>
        <p:nvSpPr>
          <p:cNvPr id="5" name="Slide Number Placeholder 4"/>
          <p:cNvSpPr>
            <a:spLocks noGrp="1"/>
          </p:cNvSpPr>
          <p:nvPr>
            <p:ph type="sldNum" sz="quarter" idx="12"/>
          </p:nvPr>
        </p:nvSpPr>
        <p:spPr/>
        <p:txBody>
          <a:bodyPr/>
          <a:lstStyle/>
          <a:p>
            <a:fld id="{5339919A-1AF4-8143-B305-C972D12AEE0C}" type="slidenum">
              <a:rPr lang="en-US" smtClean="0"/>
              <a:pPr/>
              <a:t>24</a:t>
            </a:fld>
            <a:endParaRPr lang="en-US"/>
          </a:p>
        </p:txBody>
      </p:sp>
      <p:pic>
        <p:nvPicPr>
          <p:cNvPr id="2050" name="Picture 2">
            <a:extLst>
              <a:ext uri="{FF2B5EF4-FFF2-40B4-BE49-F238E27FC236}">
                <a16:creationId xmlns:a16="http://schemas.microsoft.com/office/drawing/2014/main" id="{52CF6398-DCC5-46DF-9CE5-42BCF444C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461" y="3972263"/>
            <a:ext cx="5642988" cy="1972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AA1FD2-FE97-48C1-8B90-53F57AFD394D}"/>
              </a:ext>
            </a:extLst>
          </p:cNvPr>
          <p:cNvSpPr txBox="1"/>
          <p:nvPr/>
        </p:nvSpPr>
        <p:spPr>
          <a:xfrm>
            <a:off x="571987" y="1510050"/>
            <a:ext cx="7947936" cy="2462213"/>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solidFill>
                  <a:schemeClr val="accent2"/>
                </a:solidFill>
              </a:rPr>
              <a:t>RECOVERY Trial (UK): Large, open-label RCT evaluating multiple therapeutic options in hospitalized COVID-19 patients</a:t>
            </a:r>
          </a:p>
          <a:p>
            <a:pPr marL="285750" indent="-285750" algn="l">
              <a:buFont typeface="Arial" panose="020B0604020202020204" pitchFamily="34" charset="0"/>
              <a:buChar char="•"/>
            </a:pPr>
            <a:endParaRPr lang="en-US" sz="1400" dirty="0">
              <a:solidFill>
                <a:schemeClr val="accent2"/>
              </a:solidFill>
            </a:endParaRPr>
          </a:p>
          <a:p>
            <a:pPr marL="285750" indent="-285750" algn="l">
              <a:buFont typeface="Arial" panose="020B0604020202020204" pitchFamily="34" charset="0"/>
              <a:buChar char="•"/>
            </a:pPr>
            <a:r>
              <a:rPr lang="en-US" sz="1400" dirty="0">
                <a:solidFill>
                  <a:schemeClr val="accent2"/>
                </a:solidFill>
              </a:rPr>
              <a:t>Dexamethasone 6mg PO/IV x10d (n=2,104) compared to usual care (n=4,321)</a:t>
            </a:r>
          </a:p>
          <a:p>
            <a:pPr marL="285750" indent="-285750" algn="l">
              <a:buFont typeface="Arial" panose="020B0604020202020204" pitchFamily="34" charset="0"/>
              <a:buChar char="•"/>
            </a:pPr>
            <a:endParaRPr lang="en-US" sz="1400" dirty="0">
              <a:solidFill>
                <a:schemeClr val="accent2"/>
              </a:solidFill>
            </a:endParaRPr>
          </a:p>
          <a:p>
            <a:pPr marL="285750" indent="-285750" algn="l">
              <a:buFont typeface="Arial" panose="020B0604020202020204" pitchFamily="34" charset="0"/>
              <a:buChar char="•"/>
            </a:pPr>
            <a:r>
              <a:rPr lang="en-US" sz="1400" dirty="0">
                <a:solidFill>
                  <a:schemeClr val="accent2"/>
                </a:solidFill>
              </a:rPr>
              <a:t>Overall, dexamethasone associated with </a:t>
            </a:r>
            <a:r>
              <a:rPr lang="en-US" sz="1400" u="sng" dirty="0">
                <a:solidFill>
                  <a:schemeClr val="accent2"/>
                </a:solidFill>
              </a:rPr>
              <a:t>17% reduction in 28-d mortality </a:t>
            </a:r>
            <a:r>
              <a:rPr lang="en-US" sz="1000" dirty="0">
                <a:solidFill>
                  <a:schemeClr val="accent2"/>
                </a:solidFill>
              </a:rPr>
              <a:t>(</a:t>
            </a:r>
            <a:r>
              <a:rPr lang="en-US" sz="1000" dirty="0" err="1">
                <a:solidFill>
                  <a:schemeClr val="accent2"/>
                </a:solidFill>
              </a:rPr>
              <a:t>aRR</a:t>
            </a:r>
            <a:r>
              <a:rPr lang="en-US" sz="1000" dirty="0">
                <a:solidFill>
                  <a:schemeClr val="accent2"/>
                </a:solidFill>
              </a:rPr>
              <a:t> 0.83, 95%CI 0.75 – 0.93)</a:t>
            </a:r>
            <a:endParaRPr lang="en-US" sz="1400" dirty="0">
              <a:solidFill>
                <a:schemeClr val="accent2"/>
              </a:solidFill>
            </a:endParaRPr>
          </a:p>
          <a:p>
            <a:pPr marL="895335" lvl="1" indent="-285750">
              <a:buFont typeface="Arial" panose="020B0604020202020204" pitchFamily="34" charset="0"/>
              <a:buChar char="•"/>
            </a:pPr>
            <a:r>
              <a:rPr lang="en-US" sz="1400" dirty="0">
                <a:solidFill>
                  <a:schemeClr val="accent2"/>
                </a:solidFill>
              </a:rPr>
              <a:t>Dexamethasone also associated with shorter hospitalization and lower rate of progression to mechanical ventilation</a:t>
            </a:r>
          </a:p>
          <a:p>
            <a:pPr marL="285750" indent="-285750">
              <a:buFont typeface="Arial" panose="020B0604020202020204"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dirty="0">
                <a:solidFill>
                  <a:schemeClr val="accent2"/>
                </a:solidFill>
              </a:rPr>
              <a:t>Limitations: no data on viral clearance, adverse events</a:t>
            </a:r>
          </a:p>
          <a:p>
            <a:pPr marL="285750" indent="-285750">
              <a:buFont typeface="Arial" panose="020B0604020202020204" pitchFamily="34" charset="0"/>
              <a:buChar char="•"/>
            </a:pPr>
            <a:endParaRPr lang="en-US" sz="14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F28D-25C4-4653-8119-152E4BBBED37}"/>
              </a:ext>
            </a:extLst>
          </p:cNvPr>
          <p:cNvSpPr>
            <a:spLocks noGrp="1"/>
          </p:cNvSpPr>
          <p:nvPr>
            <p:ph type="title"/>
          </p:nvPr>
        </p:nvSpPr>
        <p:spPr/>
        <p:txBody>
          <a:bodyPr/>
          <a:lstStyle/>
          <a:p>
            <a:r>
              <a:rPr lang="en-US" dirty="0"/>
              <a:t>Dexamethasone in COVID-19: RECOVERY Trial</a:t>
            </a:r>
          </a:p>
        </p:txBody>
      </p:sp>
      <p:sp>
        <p:nvSpPr>
          <p:cNvPr id="4" name="Footer Placeholder 3">
            <a:extLst>
              <a:ext uri="{FF2B5EF4-FFF2-40B4-BE49-F238E27FC236}">
                <a16:creationId xmlns:a16="http://schemas.microsoft.com/office/drawing/2014/main" id="{014FDC89-531E-4608-AF2D-CDC8D324DA54}"/>
              </a:ext>
            </a:extLst>
          </p:cNvPr>
          <p:cNvSpPr>
            <a:spLocks noGrp="1"/>
          </p:cNvSpPr>
          <p:nvPr>
            <p:ph type="ftr" sz="quarter" idx="11"/>
          </p:nvPr>
        </p:nvSpPr>
        <p:spPr/>
        <p:txBody>
          <a:bodyPr/>
          <a:lstStyle/>
          <a:p>
            <a:r>
              <a:rPr lang="en-US" dirty="0"/>
              <a:t>The RECOVERY Collaborative Group, NEJM 2020; Jul 17</a:t>
            </a:r>
          </a:p>
        </p:txBody>
      </p:sp>
      <p:sp>
        <p:nvSpPr>
          <p:cNvPr id="5" name="Slide Number Placeholder 4">
            <a:extLst>
              <a:ext uri="{FF2B5EF4-FFF2-40B4-BE49-F238E27FC236}">
                <a16:creationId xmlns:a16="http://schemas.microsoft.com/office/drawing/2014/main" id="{7BE666C1-0BFF-424F-BB54-AF003900EB27}"/>
              </a:ext>
            </a:extLst>
          </p:cNvPr>
          <p:cNvSpPr>
            <a:spLocks noGrp="1"/>
          </p:cNvSpPr>
          <p:nvPr>
            <p:ph type="sldNum" sz="quarter" idx="12"/>
          </p:nvPr>
        </p:nvSpPr>
        <p:spPr/>
        <p:txBody>
          <a:bodyPr/>
          <a:lstStyle/>
          <a:p>
            <a:fld id="{5339919A-1AF4-8143-B305-C972D12AEE0C}" type="slidenum">
              <a:rPr lang="en-US" smtClean="0"/>
              <a:pPr/>
              <a:t>25</a:t>
            </a:fld>
            <a:endParaRPr lang="en-US"/>
          </a:p>
        </p:txBody>
      </p:sp>
      <p:pic>
        <p:nvPicPr>
          <p:cNvPr id="6" name="Picture 5">
            <a:extLst>
              <a:ext uri="{FF2B5EF4-FFF2-40B4-BE49-F238E27FC236}">
                <a16:creationId xmlns:a16="http://schemas.microsoft.com/office/drawing/2014/main" id="{4EAEE443-85E7-404C-87A4-077E3880F982}"/>
              </a:ext>
            </a:extLst>
          </p:cNvPr>
          <p:cNvPicPr>
            <a:picLocks noChangeAspect="1"/>
          </p:cNvPicPr>
          <p:nvPr/>
        </p:nvPicPr>
        <p:blipFill>
          <a:blip r:embed="rId2"/>
          <a:stretch>
            <a:fillRect/>
          </a:stretch>
        </p:blipFill>
        <p:spPr>
          <a:xfrm>
            <a:off x="628651" y="1350238"/>
            <a:ext cx="4783341" cy="4700726"/>
          </a:xfrm>
          <a:prstGeom prst="rect">
            <a:avLst/>
          </a:prstGeom>
        </p:spPr>
      </p:pic>
      <p:sp>
        <p:nvSpPr>
          <p:cNvPr id="7" name="TextBox 6">
            <a:extLst>
              <a:ext uri="{FF2B5EF4-FFF2-40B4-BE49-F238E27FC236}">
                <a16:creationId xmlns:a16="http://schemas.microsoft.com/office/drawing/2014/main" id="{97E1856F-5C36-4E2F-B624-25A2E1BB667A}"/>
              </a:ext>
            </a:extLst>
          </p:cNvPr>
          <p:cNvSpPr txBox="1"/>
          <p:nvPr/>
        </p:nvSpPr>
        <p:spPr>
          <a:xfrm>
            <a:off x="5588429" y="2361773"/>
            <a:ext cx="2718232" cy="2677656"/>
          </a:xfrm>
          <a:prstGeom prst="rect">
            <a:avLst/>
          </a:prstGeom>
          <a:noFill/>
        </p:spPr>
        <p:txBody>
          <a:bodyPr wrap="square" rtlCol="0">
            <a:spAutoFit/>
          </a:bodyPr>
          <a:lstStyle/>
          <a:p>
            <a:r>
              <a:rPr lang="en-US" sz="1400" b="1" dirty="0">
                <a:solidFill>
                  <a:schemeClr val="accent2"/>
                </a:solidFill>
              </a:rPr>
              <a:t>Largest benefit for those on mechanical ventilation</a:t>
            </a:r>
          </a:p>
          <a:p>
            <a:endParaRPr lang="en-US" sz="1400" b="1" dirty="0">
              <a:solidFill>
                <a:schemeClr val="accent2"/>
              </a:solidFill>
            </a:endParaRPr>
          </a:p>
          <a:p>
            <a:r>
              <a:rPr lang="en-US" sz="1400" b="1" dirty="0">
                <a:solidFill>
                  <a:schemeClr val="accent2"/>
                </a:solidFill>
              </a:rPr>
              <a:t>Trend towards harm in those not requiring oxygen</a:t>
            </a:r>
          </a:p>
          <a:p>
            <a:endParaRPr lang="en-US" sz="1400" b="1" dirty="0">
              <a:solidFill>
                <a:schemeClr val="accent2"/>
              </a:solidFill>
            </a:endParaRPr>
          </a:p>
          <a:p>
            <a:r>
              <a:rPr lang="en-US" sz="1400" b="1" dirty="0">
                <a:solidFill>
                  <a:schemeClr val="accent2"/>
                </a:solidFill>
              </a:rPr>
              <a:t>Bottom line</a:t>
            </a:r>
            <a:r>
              <a:rPr lang="en-US" sz="1400" dirty="0">
                <a:solidFill>
                  <a:schemeClr val="accent2"/>
                </a:solidFill>
              </a:rPr>
              <a:t>: </a:t>
            </a:r>
          </a:p>
          <a:p>
            <a:r>
              <a:rPr lang="en-US" sz="1400" dirty="0">
                <a:solidFill>
                  <a:schemeClr val="accent2"/>
                </a:solidFill>
              </a:rPr>
              <a:t>Strong evidence for benefit of low-dose dexamethasone when given to patients requiring oxygen or invasive ventilation</a:t>
            </a:r>
          </a:p>
          <a:p>
            <a:pPr algn="l"/>
            <a:endParaRPr lang="en-US" sz="1400" dirty="0">
              <a:solidFill>
                <a:schemeClr val="accent2"/>
              </a:solidFill>
            </a:endParaRPr>
          </a:p>
        </p:txBody>
      </p:sp>
    </p:spTree>
    <p:extLst>
      <p:ext uri="{BB962C8B-B14F-4D97-AF65-F5344CB8AC3E}">
        <p14:creationId xmlns:p14="http://schemas.microsoft.com/office/powerpoint/2010/main" val="7409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2CDD-FCF6-4665-BED2-196F2BC891D7}"/>
              </a:ext>
            </a:extLst>
          </p:cNvPr>
          <p:cNvSpPr>
            <a:spLocks noGrp="1"/>
          </p:cNvSpPr>
          <p:nvPr>
            <p:ph type="title"/>
          </p:nvPr>
        </p:nvSpPr>
        <p:spPr/>
        <p:txBody>
          <a:bodyPr/>
          <a:lstStyle/>
          <a:p>
            <a:r>
              <a:rPr lang="en-US" dirty="0"/>
              <a:t>Corticosteroids in COVID-19: Meta-Analysis</a:t>
            </a:r>
          </a:p>
        </p:txBody>
      </p:sp>
      <p:sp>
        <p:nvSpPr>
          <p:cNvPr id="4" name="Footer Placeholder 3">
            <a:extLst>
              <a:ext uri="{FF2B5EF4-FFF2-40B4-BE49-F238E27FC236}">
                <a16:creationId xmlns:a16="http://schemas.microsoft.com/office/drawing/2014/main" id="{B9B4CEED-F3A1-4DC5-A0A8-D382DC1CB648}"/>
              </a:ext>
            </a:extLst>
          </p:cNvPr>
          <p:cNvSpPr>
            <a:spLocks noGrp="1"/>
          </p:cNvSpPr>
          <p:nvPr>
            <p:ph type="ftr" sz="quarter" idx="11"/>
          </p:nvPr>
        </p:nvSpPr>
        <p:spPr/>
        <p:txBody>
          <a:bodyPr/>
          <a:lstStyle/>
          <a:p>
            <a:r>
              <a:rPr lang="en-US" dirty="0"/>
              <a:t>*Steroids = dexamethasone, hydrocortisone, </a:t>
            </a:r>
            <a:r>
              <a:rPr lang="en-US" dirty="0" err="1"/>
              <a:t>methylprednisone</a:t>
            </a:r>
            <a:endParaRPr lang="en-US" dirty="0"/>
          </a:p>
          <a:p>
            <a:r>
              <a:rPr lang="en-US" dirty="0"/>
              <a:t>The WHO Rapid Evidence Appraisal for COVID-19 Therapies Working Group, JAMA 2020; Sep 2</a:t>
            </a:r>
          </a:p>
        </p:txBody>
      </p:sp>
      <p:sp>
        <p:nvSpPr>
          <p:cNvPr id="5" name="Slide Number Placeholder 4">
            <a:extLst>
              <a:ext uri="{FF2B5EF4-FFF2-40B4-BE49-F238E27FC236}">
                <a16:creationId xmlns:a16="http://schemas.microsoft.com/office/drawing/2014/main" id="{0E93C7A5-29F0-4904-BC44-AC1297E7086D}"/>
              </a:ext>
            </a:extLst>
          </p:cNvPr>
          <p:cNvSpPr>
            <a:spLocks noGrp="1"/>
          </p:cNvSpPr>
          <p:nvPr>
            <p:ph type="sldNum" sz="quarter" idx="12"/>
          </p:nvPr>
        </p:nvSpPr>
        <p:spPr/>
        <p:txBody>
          <a:bodyPr/>
          <a:lstStyle/>
          <a:p>
            <a:fld id="{5339919A-1AF4-8143-B305-C972D12AEE0C}" type="slidenum">
              <a:rPr lang="en-US" smtClean="0"/>
              <a:pPr/>
              <a:t>26</a:t>
            </a:fld>
            <a:endParaRPr lang="en-US"/>
          </a:p>
        </p:txBody>
      </p:sp>
      <p:sp>
        <p:nvSpPr>
          <p:cNvPr id="6" name="TextBox 5">
            <a:extLst>
              <a:ext uri="{FF2B5EF4-FFF2-40B4-BE49-F238E27FC236}">
                <a16:creationId xmlns:a16="http://schemas.microsoft.com/office/drawing/2014/main" id="{C12A4E94-9734-402E-B137-B6B43F515F8E}"/>
              </a:ext>
            </a:extLst>
          </p:cNvPr>
          <p:cNvSpPr txBox="1"/>
          <p:nvPr/>
        </p:nvSpPr>
        <p:spPr>
          <a:xfrm>
            <a:off x="633223" y="1453171"/>
            <a:ext cx="7886700" cy="1600438"/>
          </a:xfrm>
          <a:prstGeom prst="rect">
            <a:avLst/>
          </a:prstGeom>
          <a:noFill/>
        </p:spPr>
        <p:txBody>
          <a:bodyPr wrap="square" rtlCol="0">
            <a:spAutoFit/>
          </a:bodyPr>
          <a:lstStyle/>
          <a:p>
            <a:pPr marL="285750" indent="-285750" algn="l">
              <a:buFont typeface="Arial" panose="020B0604020202020204" pitchFamily="34" charset="0"/>
              <a:buChar char="•"/>
            </a:pPr>
            <a:r>
              <a:rPr lang="en-US" sz="1400" dirty="0">
                <a:solidFill>
                  <a:schemeClr val="accent2"/>
                </a:solidFill>
              </a:rPr>
              <a:t>Meta-analysis of 7 trials (n=1,703) evaluating corticosteroids in </a:t>
            </a:r>
            <a:r>
              <a:rPr lang="en-US" sz="1400" i="1" dirty="0">
                <a:solidFill>
                  <a:schemeClr val="accent2"/>
                </a:solidFill>
              </a:rPr>
              <a:t>critically ill </a:t>
            </a:r>
            <a:r>
              <a:rPr lang="en-US" sz="1400" dirty="0">
                <a:solidFill>
                  <a:schemeClr val="accent2"/>
                </a:solidFill>
              </a:rPr>
              <a:t>COVID-19 patients</a:t>
            </a:r>
          </a:p>
          <a:p>
            <a:pPr marL="285750" indent="-285750" algn="l">
              <a:buFont typeface="Arial" panose="020B0604020202020204" pitchFamily="34" charset="0"/>
              <a:buChar char="•"/>
            </a:pPr>
            <a:endParaRPr lang="en-US" sz="1400" dirty="0">
              <a:solidFill>
                <a:schemeClr val="accent2"/>
              </a:solidFill>
            </a:endParaRPr>
          </a:p>
          <a:p>
            <a:pPr marL="285750" indent="-285750" algn="l">
              <a:buFont typeface="Arial" panose="020B0604020202020204" pitchFamily="34" charset="0"/>
              <a:buChar char="•"/>
            </a:pPr>
            <a:r>
              <a:rPr lang="en-US" sz="1400" dirty="0">
                <a:solidFill>
                  <a:schemeClr val="accent2"/>
                </a:solidFill>
              </a:rPr>
              <a:t>Lower overall 28-d mortality (fixed-effect model OR 0.66, 95%CI 0.53-0.82)</a:t>
            </a:r>
          </a:p>
          <a:p>
            <a:pPr marL="895335" lvl="1" indent="-285750">
              <a:buFont typeface="Arial" panose="020B0604020202020204" pitchFamily="34" charset="0"/>
              <a:buChar char="•"/>
            </a:pPr>
            <a:r>
              <a:rPr lang="en-US" sz="1400" dirty="0">
                <a:solidFill>
                  <a:schemeClr val="accent2"/>
                </a:solidFill>
              </a:rPr>
              <a:t>Similar trends regardless of steroid*, low vs high dose, mechanical ventilation, age, gender, or symptom duration (less effect in those requiring vasoactive medication)</a:t>
            </a:r>
          </a:p>
          <a:p>
            <a:pPr marL="285750" indent="-285750">
              <a:buFont typeface="Arial" panose="020B0604020202020204"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dirty="0">
                <a:solidFill>
                  <a:schemeClr val="accent2"/>
                </a:solidFill>
              </a:rPr>
              <a:t>No suggestion that corticosteroids associated with higher rate serious adverse events</a:t>
            </a:r>
          </a:p>
        </p:txBody>
      </p:sp>
      <p:pic>
        <p:nvPicPr>
          <p:cNvPr id="7" name="Picture 6">
            <a:extLst>
              <a:ext uri="{FF2B5EF4-FFF2-40B4-BE49-F238E27FC236}">
                <a16:creationId xmlns:a16="http://schemas.microsoft.com/office/drawing/2014/main" id="{B23646E0-BE27-4FE1-9722-93EC1BC4C2CC}"/>
              </a:ext>
            </a:extLst>
          </p:cNvPr>
          <p:cNvPicPr>
            <a:picLocks noChangeAspect="1"/>
          </p:cNvPicPr>
          <p:nvPr/>
        </p:nvPicPr>
        <p:blipFill>
          <a:blip r:embed="rId2"/>
          <a:stretch>
            <a:fillRect/>
          </a:stretch>
        </p:blipFill>
        <p:spPr>
          <a:xfrm>
            <a:off x="1303512" y="3061885"/>
            <a:ext cx="6536976" cy="2981074"/>
          </a:xfrm>
          <a:prstGeom prst="rect">
            <a:avLst/>
          </a:prstGeom>
        </p:spPr>
      </p:pic>
    </p:spTree>
    <p:extLst>
      <p:ext uri="{BB962C8B-B14F-4D97-AF65-F5344CB8AC3E}">
        <p14:creationId xmlns:p14="http://schemas.microsoft.com/office/powerpoint/2010/main" val="41607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863B-EAA1-4CE4-84CE-17764F445CC6}"/>
              </a:ext>
            </a:extLst>
          </p:cNvPr>
          <p:cNvSpPr>
            <a:spLocks noGrp="1"/>
          </p:cNvSpPr>
          <p:nvPr>
            <p:ph type="title"/>
          </p:nvPr>
        </p:nvSpPr>
        <p:spPr/>
        <p:txBody>
          <a:bodyPr/>
          <a:lstStyle/>
          <a:p>
            <a:r>
              <a:rPr lang="en-US" dirty="0"/>
              <a:t>Optimal Treatment?</a:t>
            </a:r>
          </a:p>
        </p:txBody>
      </p:sp>
      <p:sp>
        <p:nvSpPr>
          <p:cNvPr id="3" name="Content Placeholder 2">
            <a:extLst>
              <a:ext uri="{FF2B5EF4-FFF2-40B4-BE49-F238E27FC236}">
                <a16:creationId xmlns:a16="http://schemas.microsoft.com/office/drawing/2014/main" id="{7BDC0C7E-0FA8-4218-B709-8A0B9753186C}"/>
              </a:ext>
            </a:extLst>
          </p:cNvPr>
          <p:cNvSpPr>
            <a:spLocks noGrp="1"/>
          </p:cNvSpPr>
          <p:nvPr>
            <p:ph idx="1"/>
          </p:nvPr>
        </p:nvSpPr>
        <p:spPr/>
        <p:txBody>
          <a:bodyPr/>
          <a:lstStyle/>
          <a:p>
            <a:r>
              <a:rPr lang="en-US" sz="1600" dirty="0"/>
              <a:t>What is the optimal treatment for a hospitalized COVID-19 patient on oxygen?</a:t>
            </a:r>
          </a:p>
          <a:p>
            <a:r>
              <a:rPr lang="en-US" dirty="0"/>
              <a:t>Dexamethasone?</a:t>
            </a:r>
          </a:p>
          <a:p>
            <a:r>
              <a:rPr lang="en-US" dirty="0"/>
              <a:t>Remdesivir + </a:t>
            </a:r>
            <a:r>
              <a:rPr lang="en-US" dirty="0" err="1"/>
              <a:t>Baricitinib</a:t>
            </a:r>
            <a:r>
              <a:rPr lang="en-US" dirty="0"/>
              <a:t>?</a:t>
            </a:r>
          </a:p>
          <a:p>
            <a:r>
              <a:rPr lang="en-US" dirty="0"/>
              <a:t>Remdesivir + Dexamethasone?</a:t>
            </a:r>
          </a:p>
          <a:p>
            <a:endParaRPr lang="en-US" dirty="0"/>
          </a:p>
          <a:p>
            <a:endParaRPr lang="en-US" dirty="0"/>
          </a:p>
          <a:p>
            <a:endParaRPr lang="en-US" dirty="0"/>
          </a:p>
          <a:p>
            <a:endParaRPr lang="en-US" dirty="0"/>
          </a:p>
          <a:p>
            <a:r>
              <a:rPr lang="en-US" dirty="0"/>
              <a:t>The answer may depend on cost, availability, and patient factors (comorbidity, preference)</a:t>
            </a:r>
          </a:p>
        </p:txBody>
      </p:sp>
      <p:sp>
        <p:nvSpPr>
          <p:cNvPr id="4" name="Footer Placeholder 3">
            <a:extLst>
              <a:ext uri="{FF2B5EF4-FFF2-40B4-BE49-F238E27FC236}">
                <a16:creationId xmlns:a16="http://schemas.microsoft.com/office/drawing/2014/main" id="{F9C9B939-698A-49F1-BCEE-9CC393E653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F334F2-77AD-4973-A53E-4E6B8CFC88CE}"/>
              </a:ext>
            </a:extLst>
          </p:cNvPr>
          <p:cNvSpPr>
            <a:spLocks noGrp="1"/>
          </p:cNvSpPr>
          <p:nvPr>
            <p:ph type="sldNum" sz="quarter" idx="12"/>
          </p:nvPr>
        </p:nvSpPr>
        <p:spPr/>
        <p:txBody>
          <a:bodyPr/>
          <a:lstStyle/>
          <a:p>
            <a:fld id="{5339919A-1AF4-8143-B305-C972D12AEE0C}" type="slidenum">
              <a:rPr lang="en-US" smtClean="0"/>
              <a:pPr/>
              <a:t>27</a:t>
            </a:fld>
            <a:endParaRPr lang="en-US"/>
          </a:p>
        </p:txBody>
      </p:sp>
      <p:pic>
        <p:nvPicPr>
          <p:cNvPr id="2052" name="Picture 4" descr="Finally, there's an iOS emoji for ¯\_(ツ)_/¯ - The Verge">
            <a:extLst>
              <a:ext uri="{FF2B5EF4-FFF2-40B4-BE49-F238E27FC236}">
                <a16:creationId xmlns:a16="http://schemas.microsoft.com/office/drawing/2014/main" id="{13558AC0-72BA-4431-8C67-06E0F11F0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846" y="2250448"/>
            <a:ext cx="3125622" cy="312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1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97FB-9F3E-4E65-B6EC-F8DB8F0645E7}"/>
              </a:ext>
            </a:extLst>
          </p:cNvPr>
          <p:cNvSpPr>
            <a:spLocks noGrp="1"/>
          </p:cNvSpPr>
          <p:nvPr>
            <p:ph type="title"/>
          </p:nvPr>
        </p:nvSpPr>
        <p:spPr/>
        <p:txBody>
          <a:bodyPr/>
          <a:lstStyle/>
          <a:p>
            <a:r>
              <a:rPr lang="en-US" dirty="0"/>
              <a:t>Other Immune-Based Therapies</a:t>
            </a:r>
          </a:p>
        </p:txBody>
      </p:sp>
      <p:sp>
        <p:nvSpPr>
          <p:cNvPr id="3" name="Content Placeholder 2">
            <a:extLst>
              <a:ext uri="{FF2B5EF4-FFF2-40B4-BE49-F238E27FC236}">
                <a16:creationId xmlns:a16="http://schemas.microsoft.com/office/drawing/2014/main" id="{D164B1A2-B28E-4C3F-9B46-AE45CA5EDA39}"/>
              </a:ext>
            </a:extLst>
          </p:cNvPr>
          <p:cNvSpPr>
            <a:spLocks noGrp="1"/>
          </p:cNvSpPr>
          <p:nvPr>
            <p:ph idx="1"/>
          </p:nvPr>
        </p:nvSpPr>
        <p:spPr>
          <a:xfrm>
            <a:off x="628651" y="1597152"/>
            <a:ext cx="8028966" cy="2430099"/>
          </a:xfrm>
        </p:spPr>
        <p:txBody>
          <a:bodyPr/>
          <a:lstStyle/>
          <a:p>
            <a:r>
              <a:rPr lang="en-US" dirty="0"/>
              <a:t>Multiple immune-based therapies under investigation, including: </a:t>
            </a:r>
          </a:p>
          <a:p>
            <a:pPr lvl="2"/>
            <a:r>
              <a:rPr lang="en-US" dirty="0"/>
              <a:t>Interferon</a:t>
            </a:r>
          </a:p>
          <a:p>
            <a:pPr lvl="2"/>
            <a:r>
              <a:rPr lang="en-US" dirty="0"/>
              <a:t>IL1-Inhibitors (e.g., anakinra)</a:t>
            </a:r>
          </a:p>
          <a:p>
            <a:pPr lvl="2"/>
            <a:r>
              <a:rPr lang="en-US" dirty="0"/>
              <a:t>IL-6 Inhibitors (e.g., tocilizumab, </a:t>
            </a:r>
            <a:r>
              <a:rPr lang="en-US" dirty="0" err="1"/>
              <a:t>sarilumab</a:t>
            </a:r>
            <a:r>
              <a:rPr lang="en-US" dirty="0"/>
              <a:t>, </a:t>
            </a:r>
            <a:r>
              <a:rPr lang="en-US" dirty="0" err="1"/>
              <a:t>siltuximab</a:t>
            </a:r>
            <a:r>
              <a:rPr lang="en-US" dirty="0"/>
              <a:t>)</a:t>
            </a:r>
          </a:p>
          <a:p>
            <a:pPr lvl="2"/>
            <a:r>
              <a:rPr lang="en-US" dirty="0"/>
              <a:t>Janus Kinase Inhibitors (e.g., </a:t>
            </a:r>
            <a:r>
              <a:rPr lang="en-US" dirty="0" err="1"/>
              <a:t>ruxolitinib</a:t>
            </a:r>
            <a:r>
              <a:rPr lang="en-US" dirty="0"/>
              <a:t>, and tofacitinib)</a:t>
            </a:r>
          </a:p>
          <a:p>
            <a:pPr lvl="2"/>
            <a:r>
              <a:rPr lang="en-US" dirty="0"/>
              <a:t>Antibody-based treatments</a:t>
            </a:r>
          </a:p>
          <a:p>
            <a:pPr lvl="2"/>
            <a:r>
              <a:rPr lang="en-US" dirty="0"/>
              <a:t>Others…</a:t>
            </a:r>
          </a:p>
          <a:p>
            <a:endParaRPr lang="en-US" dirty="0"/>
          </a:p>
        </p:txBody>
      </p:sp>
      <p:sp>
        <p:nvSpPr>
          <p:cNvPr id="4" name="Footer Placeholder 3">
            <a:extLst>
              <a:ext uri="{FF2B5EF4-FFF2-40B4-BE49-F238E27FC236}">
                <a16:creationId xmlns:a16="http://schemas.microsoft.com/office/drawing/2014/main" id="{F5C7B56B-62F7-4501-844D-B4A301DE8EE3}"/>
              </a:ext>
            </a:extLst>
          </p:cNvPr>
          <p:cNvSpPr>
            <a:spLocks noGrp="1"/>
          </p:cNvSpPr>
          <p:nvPr>
            <p:ph type="ftr" sz="quarter" idx="11"/>
          </p:nvPr>
        </p:nvSpPr>
        <p:spPr/>
        <p:txBody>
          <a:bodyPr/>
          <a:lstStyle/>
          <a:p>
            <a:r>
              <a:rPr lang="en-US" dirty="0"/>
              <a:t>https://www.covid19treatmentguidelines.nih.gov/immune-based-therapy/immunomodulators/</a:t>
            </a:r>
          </a:p>
        </p:txBody>
      </p:sp>
      <p:sp>
        <p:nvSpPr>
          <p:cNvPr id="5" name="Slide Number Placeholder 4">
            <a:extLst>
              <a:ext uri="{FF2B5EF4-FFF2-40B4-BE49-F238E27FC236}">
                <a16:creationId xmlns:a16="http://schemas.microsoft.com/office/drawing/2014/main" id="{712F88D6-0B3F-48B5-994C-7C0B6B964717}"/>
              </a:ext>
            </a:extLst>
          </p:cNvPr>
          <p:cNvSpPr>
            <a:spLocks noGrp="1"/>
          </p:cNvSpPr>
          <p:nvPr>
            <p:ph type="sldNum" sz="quarter" idx="12"/>
          </p:nvPr>
        </p:nvSpPr>
        <p:spPr/>
        <p:txBody>
          <a:bodyPr/>
          <a:lstStyle/>
          <a:p>
            <a:fld id="{5339919A-1AF4-8143-B305-C972D12AEE0C}" type="slidenum">
              <a:rPr lang="en-US" smtClean="0"/>
              <a:pPr/>
              <a:t>28</a:t>
            </a:fld>
            <a:endParaRPr lang="en-US"/>
          </a:p>
        </p:txBody>
      </p:sp>
      <p:sp>
        <p:nvSpPr>
          <p:cNvPr id="6" name="Rectangle 5">
            <a:extLst>
              <a:ext uri="{FF2B5EF4-FFF2-40B4-BE49-F238E27FC236}">
                <a16:creationId xmlns:a16="http://schemas.microsoft.com/office/drawing/2014/main" id="{03CE0849-C682-4E13-B75E-CCFFAFE042F3}"/>
              </a:ext>
            </a:extLst>
          </p:cNvPr>
          <p:cNvSpPr/>
          <p:nvPr/>
        </p:nvSpPr>
        <p:spPr>
          <a:xfrm>
            <a:off x="1311410" y="4381836"/>
            <a:ext cx="6663447" cy="64633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dirty="0"/>
              <a:t>EUA granted (November) for monoclonal antibody treatments </a:t>
            </a:r>
          </a:p>
          <a:p>
            <a:pPr algn="ctr"/>
            <a:r>
              <a:rPr lang="en-US" sz="1800" dirty="0" err="1"/>
              <a:t>bamlanivimab</a:t>
            </a:r>
            <a:r>
              <a:rPr lang="en-US" sz="1800" dirty="0"/>
              <a:t>  and </a:t>
            </a:r>
            <a:r>
              <a:rPr lang="en-US" sz="1800" dirty="0" err="1"/>
              <a:t>casirivimab</a:t>
            </a:r>
            <a:r>
              <a:rPr lang="en-US" sz="1800" dirty="0"/>
              <a:t>/</a:t>
            </a:r>
            <a:r>
              <a:rPr lang="en-US" sz="1800" dirty="0" err="1"/>
              <a:t>imdevimab</a:t>
            </a:r>
            <a:endParaRPr lang="en-US" sz="1800" dirty="0"/>
          </a:p>
        </p:txBody>
      </p:sp>
    </p:spTree>
    <p:extLst>
      <p:ext uri="{BB962C8B-B14F-4D97-AF65-F5344CB8AC3E}">
        <p14:creationId xmlns:p14="http://schemas.microsoft.com/office/powerpoint/2010/main" val="71243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AE83-1EF2-48A3-9B03-6FD5F9582358}"/>
              </a:ext>
            </a:extLst>
          </p:cNvPr>
          <p:cNvSpPr>
            <a:spLocks noGrp="1"/>
          </p:cNvSpPr>
          <p:nvPr>
            <p:ph type="title"/>
          </p:nvPr>
        </p:nvSpPr>
        <p:spPr/>
        <p:txBody>
          <a:bodyPr/>
          <a:lstStyle/>
          <a:p>
            <a:r>
              <a:rPr lang="en-US" dirty="0" err="1"/>
              <a:t>Bamlanivimab</a:t>
            </a:r>
            <a:r>
              <a:rPr lang="en-US" dirty="0"/>
              <a:t> (Eli Lilly): Preliminary Data </a:t>
            </a:r>
          </a:p>
        </p:txBody>
      </p:sp>
      <p:sp>
        <p:nvSpPr>
          <p:cNvPr id="4" name="Footer Placeholder 3">
            <a:extLst>
              <a:ext uri="{FF2B5EF4-FFF2-40B4-BE49-F238E27FC236}">
                <a16:creationId xmlns:a16="http://schemas.microsoft.com/office/drawing/2014/main" id="{66BD388A-5008-45AD-AFD0-0FE4ED340F94}"/>
              </a:ext>
            </a:extLst>
          </p:cNvPr>
          <p:cNvSpPr>
            <a:spLocks noGrp="1"/>
          </p:cNvSpPr>
          <p:nvPr>
            <p:ph type="ftr" sz="quarter" idx="11"/>
          </p:nvPr>
        </p:nvSpPr>
        <p:spPr/>
        <p:txBody>
          <a:bodyPr/>
          <a:lstStyle/>
          <a:p>
            <a:r>
              <a:rPr lang="en-US" dirty="0"/>
              <a:t>Chen P et al, NEJM published online Oct 28, 2020</a:t>
            </a:r>
          </a:p>
        </p:txBody>
      </p:sp>
      <p:sp>
        <p:nvSpPr>
          <p:cNvPr id="5" name="Slide Number Placeholder 4">
            <a:extLst>
              <a:ext uri="{FF2B5EF4-FFF2-40B4-BE49-F238E27FC236}">
                <a16:creationId xmlns:a16="http://schemas.microsoft.com/office/drawing/2014/main" id="{095E141B-70FF-4424-854B-62C5087E645C}"/>
              </a:ext>
            </a:extLst>
          </p:cNvPr>
          <p:cNvSpPr>
            <a:spLocks noGrp="1"/>
          </p:cNvSpPr>
          <p:nvPr>
            <p:ph type="sldNum" sz="quarter" idx="12"/>
          </p:nvPr>
        </p:nvSpPr>
        <p:spPr/>
        <p:txBody>
          <a:bodyPr/>
          <a:lstStyle/>
          <a:p>
            <a:fld id="{5339919A-1AF4-8143-B305-C972D12AEE0C}" type="slidenum">
              <a:rPr lang="en-US" smtClean="0"/>
              <a:pPr/>
              <a:t>29</a:t>
            </a:fld>
            <a:endParaRPr lang="en-US"/>
          </a:p>
        </p:txBody>
      </p:sp>
      <p:sp>
        <p:nvSpPr>
          <p:cNvPr id="6" name="TextBox 5"/>
          <p:cNvSpPr txBox="1"/>
          <p:nvPr/>
        </p:nvSpPr>
        <p:spPr>
          <a:xfrm>
            <a:off x="500332" y="1509623"/>
            <a:ext cx="8076255"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err="1">
                <a:solidFill>
                  <a:schemeClr val="accent2"/>
                </a:solidFill>
              </a:rPr>
              <a:t>Bamlanivimab</a:t>
            </a:r>
            <a:r>
              <a:rPr lang="en-US" sz="1400" dirty="0">
                <a:solidFill>
                  <a:schemeClr val="accent2"/>
                </a:solidFill>
              </a:rPr>
              <a:t> (LY-CoV555): Potent </a:t>
            </a:r>
            <a:r>
              <a:rPr lang="en-US" sz="1400" dirty="0" err="1">
                <a:solidFill>
                  <a:schemeClr val="accent2"/>
                </a:solidFill>
              </a:rPr>
              <a:t>antispike</a:t>
            </a:r>
            <a:r>
              <a:rPr lang="en-US" sz="1400" dirty="0">
                <a:solidFill>
                  <a:schemeClr val="accent2"/>
                </a:solidFill>
              </a:rPr>
              <a:t> neutralizing monoclonal antibody that binds with high affinity to the receptor-binding domain of SARS-CoV-2</a:t>
            </a:r>
          </a:p>
          <a:p>
            <a:pPr lvl="1">
              <a:buFont typeface="Arial" pitchFamily="34" charset="0"/>
              <a:buChar char="•"/>
            </a:pPr>
            <a:r>
              <a:rPr lang="en-US" sz="1400" dirty="0">
                <a:solidFill>
                  <a:schemeClr val="accent2"/>
                </a:solidFill>
              </a:rPr>
              <a:t>Derived from convalescent plasma obtained from a patient with Covid-19</a:t>
            </a:r>
          </a:p>
          <a:p>
            <a:pPr lvl="1">
              <a:buFont typeface="Arial" pitchFamily="34" charset="0"/>
              <a:buChar char="•"/>
            </a:pPr>
            <a:r>
              <a:rPr lang="en-US" sz="1400" dirty="0">
                <a:solidFill>
                  <a:schemeClr val="accent2"/>
                </a:solidFill>
              </a:rPr>
              <a:t>Provides passive immunity against SARS-CoV-2 in nonhuman primates </a:t>
            </a:r>
          </a:p>
          <a:p>
            <a:pPr>
              <a:buFont typeface="Arial" pitchFamily="34" charset="0"/>
              <a:buChar char="•"/>
            </a:pPr>
            <a:endParaRPr lang="en-US" sz="1400" dirty="0">
              <a:solidFill>
                <a:schemeClr val="accent2"/>
              </a:solidFill>
            </a:endParaRPr>
          </a:p>
          <a:p>
            <a:pPr marL="285750" indent="-285750">
              <a:buFont typeface="Arial" panose="020B0604020202020204" pitchFamily="34" charset="0"/>
              <a:buChar char="•"/>
            </a:pPr>
            <a:r>
              <a:rPr lang="en-US" sz="1400" dirty="0">
                <a:solidFill>
                  <a:schemeClr val="accent2"/>
                </a:solidFill>
              </a:rPr>
              <a:t>Interim analysis of Phase 2 RDBPCT (BLAZE-1)</a:t>
            </a:r>
          </a:p>
          <a:p>
            <a:pPr marL="895335" lvl="1" indent="-285750">
              <a:buFont typeface="Arial" panose="020B0604020202020204" pitchFamily="34" charset="0"/>
              <a:buChar char="•"/>
            </a:pPr>
            <a:r>
              <a:rPr lang="en-US" sz="1400" dirty="0">
                <a:solidFill>
                  <a:schemeClr val="accent2"/>
                </a:solidFill>
              </a:rPr>
              <a:t>Outpatients with mild/moderate COVID-19 (n=452)</a:t>
            </a:r>
          </a:p>
          <a:p>
            <a:pPr marL="895335" lvl="1" indent="-285750">
              <a:buFont typeface="Arial" panose="020B0604020202020204" pitchFamily="34" charset="0"/>
              <a:buChar char="•"/>
            </a:pPr>
            <a:r>
              <a:rPr lang="en-US" sz="1400" dirty="0">
                <a:solidFill>
                  <a:schemeClr val="accent2"/>
                </a:solidFill>
              </a:rPr>
              <a:t>3 doses compared to placebo </a:t>
            </a:r>
          </a:p>
          <a:p>
            <a:pPr marL="895335" lvl="1" indent="-285750">
              <a:buFont typeface="Arial" panose="020B0604020202020204" pitchFamily="34" charset="0"/>
              <a:buChar char="•"/>
            </a:pPr>
            <a:r>
              <a:rPr lang="en-US" sz="1400" dirty="0">
                <a:solidFill>
                  <a:schemeClr val="accent2"/>
                </a:solidFill>
              </a:rPr>
              <a:t>Intervention arm: median age 45, 88% white, 75% with mild symptoms, 70% with risk factors for severe COVID-19, enrollment at 4 days (median) from symptom onset</a:t>
            </a:r>
          </a:p>
          <a:p>
            <a:pPr>
              <a:buFont typeface="Arial" pitchFamily="34" charset="0"/>
              <a:buChar char="•"/>
            </a:pPr>
            <a:endParaRPr lang="en-US" sz="1400" dirty="0">
              <a:solidFill>
                <a:schemeClr val="accent2"/>
              </a:solidFill>
            </a:endParaRPr>
          </a:p>
          <a:p>
            <a:pPr>
              <a:buFont typeface="Arial" pitchFamily="34" charset="0"/>
              <a:buChar char="•"/>
            </a:pPr>
            <a:endParaRPr lang="en-US" sz="1400" dirty="0">
              <a:solidFill>
                <a:schemeClr val="accent2"/>
              </a:solidFill>
            </a:endParaRPr>
          </a:p>
        </p:txBody>
      </p:sp>
      <p:pic>
        <p:nvPicPr>
          <p:cNvPr id="5124" name="Picture 4"/>
          <p:cNvPicPr>
            <a:picLocks noChangeAspect="1" noChangeArrowheads="1"/>
          </p:cNvPicPr>
          <p:nvPr/>
        </p:nvPicPr>
        <p:blipFill>
          <a:blip r:embed="rId2"/>
          <a:srcRect b="11191"/>
          <a:stretch>
            <a:fillRect/>
          </a:stretch>
        </p:blipFill>
        <p:spPr bwMode="auto">
          <a:xfrm>
            <a:off x="904875" y="4026423"/>
            <a:ext cx="7334250" cy="1962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Arrow: Right 2">
            <a:extLst>
              <a:ext uri="{FF2B5EF4-FFF2-40B4-BE49-F238E27FC236}">
                <a16:creationId xmlns:a16="http://schemas.microsoft.com/office/drawing/2014/main" id="{53A2FCE2-7C87-46BC-8B1A-64EBC296CB75}"/>
              </a:ext>
            </a:extLst>
          </p:cNvPr>
          <p:cNvSpPr/>
          <p:nvPr/>
        </p:nvSpPr>
        <p:spPr>
          <a:xfrm rot="10800000">
            <a:off x="5389123" y="5236509"/>
            <a:ext cx="564204" cy="2237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Tree>
    <p:extLst>
      <p:ext uri="{BB962C8B-B14F-4D97-AF65-F5344CB8AC3E}">
        <p14:creationId xmlns:p14="http://schemas.microsoft.com/office/powerpoint/2010/main" val="359587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4439" y="1366186"/>
            <a:ext cx="2974207" cy="4039567"/>
          </a:xfrm>
          <a:prstGeom prst="rect">
            <a:avLst/>
          </a:prstGeom>
        </p:spPr>
        <p:txBody>
          <a:bodyPr wrap="square">
            <a:spAutoFit/>
          </a:bodyPr>
          <a:lstStyle/>
          <a:p>
            <a:pPr defTabSz="685800"/>
            <a:r>
              <a:rPr lang="en-CA" sz="1350" b="1" dirty="0">
                <a:solidFill>
                  <a:prstClr val="black"/>
                </a:solidFill>
                <a:latin typeface="Calibri" panose="020F0502020204030204"/>
              </a:rPr>
              <a:t>Dr. Curtis Cooper </a:t>
            </a:r>
            <a:r>
              <a:rPr lang="en-CA" sz="1350" dirty="0">
                <a:solidFill>
                  <a:prstClr val="black"/>
                </a:solidFill>
                <a:latin typeface="Calibri" panose="020F0502020204030204"/>
              </a:rPr>
              <a:t>- President</a:t>
            </a:r>
          </a:p>
          <a:p>
            <a:pPr defTabSz="685800"/>
            <a:r>
              <a:rPr lang="en-CA" sz="1350" dirty="0">
                <a:solidFill>
                  <a:prstClr val="black"/>
                </a:solidFill>
                <a:latin typeface="Calibri" panose="020F0502020204030204"/>
              </a:rPr>
              <a:t>The Ottawa Hospital</a:t>
            </a:r>
            <a:br>
              <a:rPr lang="en-CA" sz="1350" dirty="0">
                <a:solidFill>
                  <a:prstClr val="black"/>
                </a:solidFill>
                <a:latin typeface="Calibri" panose="020F0502020204030204"/>
              </a:rPr>
            </a:br>
            <a:r>
              <a:rPr lang="en-CA" sz="1350" dirty="0">
                <a:solidFill>
                  <a:prstClr val="black"/>
                </a:solidFill>
                <a:latin typeface="Calibri" panose="020F0502020204030204"/>
              </a:rPr>
              <a:t>Ottawa, ON</a:t>
            </a:r>
            <a:br>
              <a:rPr lang="en-CA" sz="1350" dirty="0">
                <a:solidFill>
                  <a:prstClr val="black"/>
                </a:solidFill>
                <a:latin typeface="Calibri" panose="020F0502020204030204"/>
              </a:rPr>
            </a:br>
            <a:r>
              <a:rPr lang="en-CA" sz="1350" dirty="0">
                <a:solidFill>
                  <a:prstClr val="black"/>
                </a:solidFill>
                <a:latin typeface="Calibri" panose="020F0502020204030204"/>
              </a:rPr>
              <a:t>Term:  2015 - 2022</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Dr. Susan Richardson</a:t>
            </a:r>
            <a:r>
              <a:rPr lang="en-CA" sz="1350" dirty="0">
                <a:solidFill>
                  <a:prstClr val="black"/>
                </a:solidFill>
                <a:latin typeface="Calibri" panose="020F0502020204030204"/>
              </a:rPr>
              <a:t>- Past President</a:t>
            </a:r>
          </a:p>
          <a:p>
            <a:pPr defTabSz="685800"/>
            <a:r>
              <a:rPr lang="en-CA" sz="1350" dirty="0">
                <a:solidFill>
                  <a:prstClr val="black"/>
                </a:solidFill>
                <a:latin typeface="Calibri" panose="020F0502020204030204"/>
              </a:rPr>
              <a:t>The Hospital for Sick Children</a:t>
            </a:r>
            <a:br>
              <a:rPr lang="en-CA" sz="1350" dirty="0">
                <a:solidFill>
                  <a:prstClr val="black"/>
                </a:solidFill>
                <a:latin typeface="Calibri" panose="020F0502020204030204"/>
              </a:rPr>
            </a:br>
            <a:r>
              <a:rPr lang="en-CA" sz="1350" dirty="0">
                <a:solidFill>
                  <a:prstClr val="black"/>
                </a:solidFill>
                <a:latin typeface="Calibri" panose="020F0502020204030204"/>
              </a:rPr>
              <a:t>Toronto. ON</a:t>
            </a:r>
            <a:br>
              <a:rPr lang="en-CA" sz="1350" dirty="0">
                <a:solidFill>
                  <a:prstClr val="black"/>
                </a:solidFill>
                <a:latin typeface="Calibri" panose="020F0502020204030204"/>
              </a:rPr>
            </a:br>
            <a:r>
              <a:rPr lang="en-CA" sz="1350" dirty="0">
                <a:solidFill>
                  <a:prstClr val="black"/>
                </a:solidFill>
                <a:latin typeface="Calibri" panose="020F0502020204030204"/>
              </a:rPr>
              <a:t>Term: 2008 - 2021</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Dr. Shariq Haider</a:t>
            </a:r>
            <a:r>
              <a:rPr lang="en-CA" sz="1350" dirty="0">
                <a:solidFill>
                  <a:prstClr val="black"/>
                </a:solidFill>
                <a:latin typeface="Calibri" panose="020F0502020204030204"/>
              </a:rPr>
              <a:t>- Vice-President</a:t>
            </a:r>
          </a:p>
          <a:p>
            <a:pPr defTabSz="685800"/>
            <a:r>
              <a:rPr lang="en-CA" sz="1350" dirty="0">
                <a:solidFill>
                  <a:prstClr val="black"/>
                </a:solidFill>
                <a:latin typeface="Calibri" panose="020F0502020204030204"/>
              </a:rPr>
              <a:t>McMaster University Medical Centre</a:t>
            </a:r>
            <a:br>
              <a:rPr lang="en-CA" sz="1350" dirty="0">
                <a:solidFill>
                  <a:prstClr val="black"/>
                </a:solidFill>
                <a:latin typeface="Calibri" panose="020F0502020204030204"/>
              </a:rPr>
            </a:br>
            <a:r>
              <a:rPr lang="en-CA" sz="1350" dirty="0">
                <a:solidFill>
                  <a:prstClr val="black"/>
                </a:solidFill>
                <a:latin typeface="Calibri" panose="020F0502020204030204"/>
              </a:rPr>
              <a:t>Hamilton, ON</a:t>
            </a:r>
            <a:br>
              <a:rPr lang="en-CA" sz="1350" dirty="0">
                <a:solidFill>
                  <a:prstClr val="black"/>
                </a:solidFill>
                <a:latin typeface="Calibri" panose="020F0502020204030204"/>
              </a:rPr>
            </a:br>
            <a:r>
              <a:rPr lang="en-CA" sz="1350" dirty="0">
                <a:solidFill>
                  <a:prstClr val="black"/>
                </a:solidFill>
                <a:latin typeface="Calibri" panose="020F0502020204030204"/>
              </a:rPr>
              <a:t>Term: 2018 - 2024</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Michel Picard</a:t>
            </a:r>
            <a:r>
              <a:rPr lang="en-CA" sz="1350" dirty="0">
                <a:solidFill>
                  <a:prstClr val="black"/>
                </a:solidFill>
                <a:latin typeface="Calibri" panose="020F0502020204030204"/>
              </a:rPr>
              <a:t>, CPA CA- Treasurer</a:t>
            </a:r>
          </a:p>
          <a:p>
            <a:pPr defTabSz="685800"/>
            <a:r>
              <a:rPr lang="en-CA" sz="1350" dirty="0">
                <a:solidFill>
                  <a:prstClr val="black"/>
                </a:solidFill>
                <a:latin typeface="Calibri" panose="020F0502020204030204"/>
              </a:rPr>
              <a:t>KPMG LLP Canada</a:t>
            </a:r>
            <a:br>
              <a:rPr lang="en-CA" sz="1350" dirty="0">
                <a:solidFill>
                  <a:prstClr val="black"/>
                </a:solidFill>
                <a:latin typeface="Calibri" panose="020F0502020204030204"/>
              </a:rPr>
            </a:br>
            <a:r>
              <a:rPr lang="en-CA" sz="1350" dirty="0">
                <a:solidFill>
                  <a:prstClr val="black"/>
                </a:solidFill>
                <a:latin typeface="Calibri" panose="020F0502020204030204"/>
              </a:rPr>
              <a:t>Toronto, ON</a:t>
            </a:r>
            <a:br>
              <a:rPr lang="en-CA" sz="1350" dirty="0">
                <a:solidFill>
                  <a:prstClr val="black"/>
                </a:solidFill>
                <a:latin typeface="Calibri" panose="020F0502020204030204"/>
              </a:rPr>
            </a:br>
            <a:r>
              <a:rPr lang="en-CA" sz="1350" dirty="0">
                <a:solidFill>
                  <a:prstClr val="black"/>
                </a:solidFill>
                <a:latin typeface="Calibri" panose="020F0502020204030204"/>
              </a:rPr>
              <a:t>Term: 2013 - 2021</a:t>
            </a:r>
          </a:p>
        </p:txBody>
      </p:sp>
      <p:sp>
        <p:nvSpPr>
          <p:cNvPr id="9" name="Rectangle 8"/>
          <p:cNvSpPr/>
          <p:nvPr/>
        </p:nvSpPr>
        <p:spPr>
          <a:xfrm>
            <a:off x="3508408" y="1304826"/>
            <a:ext cx="2273969" cy="5493812"/>
          </a:xfrm>
          <a:prstGeom prst="rect">
            <a:avLst/>
          </a:prstGeom>
        </p:spPr>
        <p:txBody>
          <a:bodyPr wrap="square">
            <a:spAutoFit/>
          </a:bodyPr>
          <a:lstStyle/>
          <a:p>
            <a:pPr defTabSz="685800"/>
            <a:r>
              <a:rPr lang="en-CA" sz="1350" b="1" dirty="0">
                <a:solidFill>
                  <a:prstClr val="black"/>
                </a:solidFill>
                <a:latin typeface="Calibri" panose="020F0502020204030204"/>
              </a:rPr>
              <a:t>Dr. Larissa Matukas</a:t>
            </a:r>
          </a:p>
          <a:p>
            <a:pPr defTabSz="685800"/>
            <a:r>
              <a:rPr lang="en-CA" sz="1350" dirty="0">
                <a:solidFill>
                  <a:prstClr val="black"/>
                </a:solidFill>
                <a:latin typeface="Calibri" panose="020F0502020204030204"/>
              </a:rPr>
              <a:t>Secretary</a:t>
            </a:r>
          </a:p>
          <a:p>
            <a:pPr defTabSz="685800"/>
            <a:r>
              <a:rPr lang="en-CA" sz="1350" dirty="0">
                <a:solidFill>
                  <a:prstClr val="black"/>
                </a:solidFill>
                <a:latin typeface="Calibri" panose="020F0502020204030204"/>
              </a:rPr>
              <a:t>St. Michael’s Hospital</a:t>
            </a:r>
            <a:br>
              <a:rPr lang="en-CA" sz="1350" dirty="0">
                <a:solidFill>
                  <a:prstClr val="black"/>
                </a:solidFill>
                <a:latin typeface="Calibri" panose="020F0502020204030204"/>
              </a:rPr>
            </a:br>
            <a:r>
              <a:rPr lang="en-CA" sz="1350" dirty="0">
                <a:solidFill>
                  <a:prstClr val="black"/>
                </a:solidFill>
                <a:latin typeface="Calibri" panose="020F0502020204030204"/>
              </a:rPr>
              <a:t>Toronto, ON</a:t>
            </a:r>
            <a:br>
              <a:rPr lang="en-CA" sz="1350" dirty="0">
                <a:solidFill>
                  <a:prstClr val="black"/>
                </a:solidFill>
                <a:latin typeface="Calibri" panose="020F0502020204030204"/>
              </a:rPr>
            </a:br>
            <a:r>
              <a:rPr lang="en-CA" sz="1350" dirty="0">
                <a:solidFill>
                  <a:prstClr val="black"/>
                </a:solidFill>
                <a:latin typeface="Calibri" panose="020F0502020204030204"/>
              </a:rPr>
              <a:t>Term: 2018 – 2026</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Dr. Greg Hammond</a:t>
            </a:r>
          </a:p>
          <a:p>
            <a:pPr defTabSz="685800"/>
            <a:r>
              <a:rPr lang="en-CA" sz="1350" dirty="0">
                <a:solidFill>
                  <a:prstClr val="black"/>
                </a:solidFill>
                <a:latin typeface="Calibri" panose="020F0502020204030204"/>
              </a:rPr>
              <a:t>Winnipeg, MB</a:t>
            </a:r>
            <a:br>
              <a:rPr lang="en-CA" sz="1350" dirty="0">
                <a:solidFill>
                  <a:prstClr val="black"/>
                </a:solidFill>
                <a:latin typeface="Calibri" panose="020F0502020204030204"/>
              </a:rPr>
            </a:br>
            <a:r>
              <a:rPr lang="en-CA" sz="1350" dirty="0">
                <a:solidFill>
                  <a:prstClr val="black"/>
                </a:solidFill>
                <a:latin typeface="Calibri" panose="020F0502020204030204"/>
              </a:rPr>
              <a:t>Term: 2015 - 2021</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Dr. Philippe Lagace-Wiens</a:t>
            </a:r>
          </a:p>
          <a:p>
            <a:pPr defTabSz="685800"/>
            <a:r>
              <a:rPr lang="en-CA" sz="1350" dirty="0">
                <a:solidFill>
                  <a:prstClr val="black"/>
                </a:solidFill>
                <a:latin typeface="Calibri" panose="020F0502020204030204"/>
              </a:rPr>
              <a:t>Saint-</a:t>
            </a:r>
            <a:r>
              <a:rPr lang="en-CA" sz="1350" dirty="0" err="1">
                <a:solidFill>
                  <a:prstClr val="black"/>
                </a:solidFill>
                <a:latin typeface="Calibri" panose="020F0502020204030204"/>
              </a:rPr>
              <a:t>Bonaface</a:t>
            </a:r>
            <a:r>
              <a:rPr lang="en-CA" sz="1350" dirty="0">
                <a:solidFill>
                  <a:prstClr val="black"/>
                </a:solidFill>
                <a:latin typeface="Calibri" panose="020F0502020204030204"/>
              </a:rPr>
              <a:t> Hospital</a:t>
            </a:r>
            <a:br>
              <a:rPr lang="en-CA" sz="1350" dirty="0">
                <a:solidFill>
                  <a:prstClr val="black"/>
                </a:solidFill>
                <a:latin typeface="Calibri" panose="020F0502020204030204"/>
              </a:rPr>
            </a:br>
            <a:r>
              <a:rPr lang="en-CA" sz="1350" dirty="0">
                <a:solidFill>
                  <a:prstClr val="black"/>
                </a:solidFill>
                <a:latin typeface="Calibri" panose="020F0502020204030204"/>
              </a:rPr>
              <a:t>Winnipeg, MB</a:t>
            </a:r>
            <a:br>
              <a:rPr lang="en-CA" sz="1350" dirty="0">
                <a:solidFill>
                  <a:prstClr val="black"/>
                </a:solidFill>
                <a:latin typeface="Calibri" panose="020F0502020204030204"/>
              </a:rPr>
            </a:br>
            <a:r>
              <a:rPr lang="en-CA" sz="1350" dirty="0">
                <a:solidFill>
                  <a:prstClr val="black"/>
                </a:solidFill>
                <a:latin typeface="Calibri" panose="020F0502020204030204"/>
              </a:rPr>
              <a:t>Term: 2015 - 2021</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Andrew Matejcic</a:t>
            </a:r>
          </a:p>
          <a:p>
            <a:pPr defTabSz="685800"/>
            <a:r>
              <a:rPr lang="en-CA" sz="1350" dirty="0">
                <a:solidFill>
                  <a:prstClr val="black"/>
                </a:solidFill>
                <a:latin typeface="Calibri" panose="020F0502020204030204"/>
              </a:rPr>
              <a:t>Canadian Association for HIV Research</a:t>
            </a:r>
            <a:br>
              <a:rPr lang="en-CA" sz="1350" dirty="0">
                <a:solidFill>
                  <a:prstClr val="black"/>
                </a:solidFill>
                <a:latin typeface="Calibri" panose="020F0502020204030204"/>
              </a:rPr>
            </a:br>
            <a:r>
              <a:rPr lang="en-CA" sz="1350" dirty="0">
                <a:solidFill>
                  <a:prstClr val="black"/>
                </a:solidFill>
                <a:latin typeface="Calibri" panose="020F0502020204030204"/>
              </a:rPr>
              <a:t>Ottawa, ON</a:t>
            </a:r>
            <a:br>
              <a:rPr lang="en-CA" sz="1350" dirty="0">
                <a:solidFill>
                  <a:prstClr val="black"/>
                </a:solidFill>
                <a:latin typeface="Calibri" panose="020F0502020204030204"/>
              </a:rPr>
            </a:br>
            <a:r>
              <a:rPr lang="en-CA" sz="1350" dirty="0">
                <a:solidFill>
                  <a:prstClr val="black"/>
                </a:solidFill>
                <a:latin typeface="Calibri" panose="020F0502020204030204"/>
              </a:rPr>
              <a:t>Term: 2018 – 202X</a:t>
            </a:r>
          </a:p>
          <a:p>
            <a:pPr defTabSz="685800"/>
            <a:endParaRPr lang="en-US" sz="1350" dirty="0">
              <a:solidFill>
                <a:prstClr val="black"/>
              </a:solidFill>
              <a:latin typeface="Calibri" panose="020F0502020204030204"/>
            </a:endParaRPr>
          </a:p>
          <a:p>
            <a:pPr defTabSz="685800"/>
            <a:r>
              <a:rPr lang="en-US" sz="1350" b="1" dirty="0">
                <a:solidFill>
                  <a:prstClr val="black"/>
                </a:solidFill>
                <a:latin typeface="Calibri" panose="020F0502020204030204"/>
              </a:rPr>
              <a:t>Robert Dionne</a:t>
            </a:r>
          </a:p>
          <a:p>
            <a:pPr defTabSz="685800"/>
            <a:r>
              <a:rPr lang="en-US" sz="1350" dirty="0">
                <a:solidFill>
                  <a:prstClr val="black"/>
                </a:solidFill>
                <a:latin typeface="Calibri" panose="020F0502020204030204"/>
              </a:rPr>
              <a:t>CFA, CPA, CMA, DSM, FCSI, </a:t>
            </a:r>
            <a:r>
              <a:rPr lang="en-US" sz="1350" dirty="0" err="1">
                <a:solidFill>
                  <a:prstClr val="black"/>
                </a:solidFill>
                <a:latin typeface="Calibri" panose="020F0502020204030204"/>
              </a:rPr>
              <a:t>Badmin</a:t>
            </a:r>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Oakville, ON</a:t>
            </a:r>
          </a:p>
          <a:p>
            <a:pPr defTabSz="685800"/>
            <a:r>
              <a:rPr lang="en-US" sz="1350" dirty="0">
                <a:solidFill>
                  <a:prstClr val="black"/>
                </a:solidFill>
                <a:latin typeface="Calibri" panose="020F0502020204030204"/>
              </a:rPr>
              <a:t>Term 2020-2023</a:t>
            </a:r>
            <a:endParaRPr lang="en-CA" sz="1350" dirty="0">
              <a:solidFill>
                <a:prstClr val="black"/>
              </a:solidFill>
              <a:latin typeface="Calibri" panose="020F0502020204030204"/>
            </a:endParaRPr>
          </a:p>
        </p:txBody>
      </p:sp>
      <p:sp>
        <p:nvSpPr>
          <p:cNvPr id="10" name="Rectangle 9"/>
          <p:cNvSpPr/>
          <p:nvPr/>
        </p:nvSpPr>
        <p:spPr>
          <a:xfrm>
            <a:off x="5977289" y="1304825"/>
            <a:ext cx="2876750" cy="4455066"/>
          </a:xfrm>
          <a:prstGeom prst="rect">
            <a:avLst/>
          </a:prstGeom>
        </p:spPr>
        <p:txBody>
          <a:bodyPr wrap="square">
            <a:spAutoFit/>
          </a:bodyPr>
          <a:lstStyle/>
          <a:p>
            <a:pPr defTabSz="685800"/>
            <a:r>
              <a:rPr lang="en-CA" sz="1350" b="1" dirty="0">
                <a:solidFill>
                  <a:prstClr val="black"/>
                </a:solidFill>
                <a:latin typeface="Calibri" panose="020F0502020204030204"/>
              </a:rPr>
              <a:t>Dr. Coleman Rotstein</a:t>
            </a:r>
          </a:p>
          <a:p>
            <a:pPr defTabSz="685800"/>
            <a:r>
              <a:rPr lang="en-CA" sz="1350" dirty="0">
                <a:solidFill>
                  <a:prstClr val="black"/>
                </a:solidFill>
                <a:latin typeface="Calibri" panose="020F0502020204030204"/>
              </a:rPr>
              <a:t>University of Toronto, University Health Network</a:t>
            </a:r>
            <a:br>
              <a:rPr lang="en-CA" sz="1350" dirty="0">
                <a:solidFill>
                  <a:prstClr val="black"/>
                </a:solidFill>
                <a:latin typeface="Calibri" panose="020F0502020204030204"/>
              </a:rPr>
            </a:br>
            <a:r>
              <a:rPr lang="en-CA" sz="1350" dirty="0">
                <a:solidFill>
                  <a:prstClr val="black"/>
                </a:solidFill>
                <a:latin typeface="Calibri" panose="020F0502020204030204"/>
              </a:rPr>
              <a:t>Toronto, ON</a:t>
            </a:r>
            <a:br>
              <a:rPr lang="en-CA" sz="1350" dirty="0">
                <a:solidFill>
                  <a:prstClr val="black"/>
                </a:solidFill>
                <a:latin typeface="Calibri" panose="020F0502020204030204"/>
              </a:rPr>
            </a:br>
            <a:r>
              <a:rPr lang="en-CA" sz="1350" dirty="0">
                <a:solidFill>
                  <a:prstClr val="black"/>
                </a:solidFill>
                <a:latin typeface="Calibri" panose="020F0502020204030204"/>
              </a:rPr>
              <a:t>Term: 2015 – 2021</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Dr. Dan Gregson</a:t>
            </a:r>
          </a:p>
          <a:p>
            <a:pPr defTabSz="685800"/>
            <a:r>
              <a:rPr lang="en-CA" sz="1350" dirty="0">
                <a:solidFill>
                  <a:prstClr val="black"/>
                </a:solidFill>
                <a:latin typeface="Calibri" panose="020F0502020204030204"/>
              </a:rPr>
              <a:t>University of Calgary</a:t>
            </a:r>
            <a:br>
              <a:rPr lang="en-CA" sz="1350" dirty="0">
                <a:solidFill>
                  <a:prstClr val="black"/>
                </a:solidFill>
                <a:latin typeface="Calibri" panose="020F0502020204030204"/>
              </a:rPr>
            </a:br>
            <a:r>
              <a:rPr lang="en-CA" sz="1350" dirty="0">
                <a:solidFill>
                  <a:prstClr val="black"/>
                </a:solidFill>
                <a:latin typeface="Calibri" panose="020F0502020204030204"/>
              </a:rPr>
              <a:t>Alberta Health Services</a:t>
            </a:r>
            <a:br>
              <a:rPr lang="en-CA" sz="1350" dirty="0">
                <a:solidFill>
                  <a:prstClr val="black"/>
                </a:solidFill>
                <a:latin typeface="Calibri" panose="020F0502020204030204"/>
              </a:rPr>
            </a:br>
            <a:r>
              <a:rPr lang="en-CA" sz="1350" dirty="0">
                <a:solidFill>
                  <a:prstClr val="black"/>
                </a:solidFill>
                <a:latin typeface="Calibri" panose="020F0502020204030204"/>
              </a:rPr>
              <a:t>Alberts Public Laboratories</a:t>
            </a:r>
            <a:br>
              <a:rPr lang="en-CA" sz="1350" dirty="0">
                <a:solidFill>
                  <a:prstClr val="black"/>
                </a:solidFill>
                <a:latin typeface="Calibri" panose="020F0502020204030204"/>
              </a:rPr>
            </a:br>
            <a:r>
              <a:rPr lang="en-CA" sz="1350" dirty="0">
                <a:solidFill>
                  <a:prstClr val="black"/>
                </a:solidFill>
                <a:latin typeface="Calibri" panose="020F0502020204030204"/>
              </a:rPr>
              <a:t>Calgary, Alberta</a:t>
            </a:r>
            <a:br>
              <a:rPr lang="en-CA" sz="1350" dirty="0">
                <a:solidFill>
                  <a:prstClr val="black"/>
                </a:solidFill>
                <a:latin typeface="Calibri" panose="020F0502020204030204"/>
              </a:rPr>
            </a:br>
            <a:r>
              <a:rPr lang="en-CA" sz="1350" dirty="0">
                <a:solidFill>
                  <a:prstClr val="black"/>
                </a:solidFill>
                <a:latin typeface="Calibri" panose="020F0502020204030204"/>
              </a:rPr>
              <a:t>Term: 2018 – 202X</a:t>
            </a:r>
          </a:p>
          <a:p>
            <a:pPr defTabSz="685800"/>
            <a:endParaRPr lang="en-CA" sz="1350" dirty="0">
              <a:solidFill>
                <a:prstClr val="black"/>
              </a:solidFill>
              <a:latin typeface="Calibri" panose="020F0502020204030204"/>
            </a:endParaRPr>
          </a:p>
          <a:p>
            <a:pPr defTabSz="685800"/>
            <a:r>
              <a:rPr lang="en-CA" sz="1350" b="1" dirty="0">
                <a:solidFill>
                  <a:prstClr val="black"/>
                </a:solidFill>
                <a:latin typeface="Calibri" panose="020F0502020204030204"/>
              </a:rPr>
              <a:t>Dr. Stuart Rosser</a:t>
            </a:r>
          </a:p>
          <a:p>
            <a:pPr defTabSz="685800"/>
            <a:r>
              <a:rPr lang="en-CA" sz="1350" dirty="0">
                <a:solidFill>
                  <a:prstClr val="black"/>
                </a:solidFill>
                <a:latin typeface="Calibri" panose="020F0502020204030204"/>
              </a:rPr>
              <a:t>Edmonton, AB</a:t>
            </a:r>
            <a:br>
              <a:rPr lang="en-CA" sz="1350" dirty="0">
                <a:solidFill>
                  <a:prstClr val="black"/>
                </a:solidFill>
                <a:latin typeface="Calibri" panose="020F0502020204030204"/>
              </a:rPr>
            </a:br>
            <a:r>
              <a:rPr lang="en-CA" sz="1350" dirty="0">
                <a:solidFill>
                  <a:prstClr val="black"/>
                </a:solidFill>
                <a:latin typeface="Calibri" panose="020F0502020204030204"/>
              </a:rPr>
              <a:t>University of Alberta</a:t>
            </a:r>
            <a:br>
              <a:rPr lang="en-CA" sz="1350" dirty="0">
                <a:solidFill>
                  <a:prstClr val="black"/>
                </a:solidFill>
                <a:latin typeface="Calibri" panose="020F0502020204030204"/>
              </a:rPr>
            </a:br>
            <a:r>
              <a:rPr lang="en-CA" sz="1350" dirty="0">
                <a:solidFill>
                  <a:prstClr val="black"/>
                </a:solidFill>
                <a:latin typeface="Calibri" panose="020F0502020204030204"/>
              </a:rPr>
              <a:t>Term: 2019 – 202X</a:t>
            </a:r>
          </a:p>
          <a:p>
            <a:pPr defTabSz="685800"/>
            <a:endParaRPr lang="en-US" sz="1350" dirty="0">
              <a:solidFill>
                <a:prstClr val="black"/>
              </a:solidFill>
              <a:latin typeface="Calibri" panose="020F0502020204030204"/>
            </a:endParaRPr>
          </a:p>
          <a:p>
            <a:pPr defTabSz="685800"/>
            <a:r>
              <a:rPr lang="en-US" sz="1350" b="1" dirty="0">
                <a:solidFill>
                  <a:prstClr val="black"/>
                </a:solidFill>
                <a:latin typeface="Calibri" panose="020F0502020204030204"/>
              </a:rPr>
              <a:t>Andrea Holder</a:t>
            </a:r>
          </a:p>
          <a:p>
            <a:pPr defTabSz="685800"/>
            <a:r>
              <a:rPr lang="en-US" sz="1350" b="1" dirty="0">
                <a:solidFill>
                  <a:prstClr val="black"/>
                </a:solidFill>
                <a:latin typeface="Calibri" panose="020F0502020204030204"/>
              </a:rPr>
              <a:t>Shelley Mineault</a:t>
            </a:r>
          </a:p>
          <a:p>
            <a:pPr defTabSz="685800"/>
            <a:r>
              <a:rPr lang="en-US" sz="1350" b="1" dirty="0">
                <a:solidFill>
                  <a:prstClr val="black"/>
                </a:solidFill>
                <a:latin typeface="Calibri" panose="020F0502020204030204"/>
              </a:rPr>
              <a:t>David Mackie</a:t>
            </a:r>
            <a:endParaRPr lang="en-CA" sz="1350" b="1" dirty="0">
              <a:solidFill>
                <a:prstClr val="black"/>
              </a:solidFill>
              <a:latin typeface="Calibri" panose="020F0502020204030204"/>
            </a:endParaRPr>
          </a:p>
        </p:txBody>
      </p:sp>
      <p:pic>
        <p:nvPicPr>
          <p:cNvPr id="5" name="Picture 2" descr="CFI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03" y="144135"/>
            <a:ext cx="2931175" cy="10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62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Bamlanivimab</a:t>
            </a:r>
            <a:r>
              <a:rPr lang="en-US" dirty="0"/>
              <a:t>: Preliminary Data (Secondary Outcomes)</a:t>
            </a:r>
          </a:p>
        </p:txBody>
      </p:sp>
      <p:sp>
        <p:nvSpPr>
          <p:cNvPr id="4" name="Footer Placeholder 3"/>
          <p:cNvSpPr>
            <a:spLocks noGrp="1"/>
          </p:cNvSpPr>
          <p:nvPr>
            <p:ph type="ftr" sz="quarter" idx="11"/>
          </p:nvPr>
        </p:nvSpPr>
        <p:spPr/>
        <p:txBody>
          <a:bodyPr/>
          <a:lstStyle/>
          <a:p>
            <a:r>
              <a:rPr lang="en-US" dirty="0"/>
              <a:t>Chen P et al, NEJM published online Oct 28, 2020</a:t>
            </a:r>
          </a:p>
          <a:p>
            <a:r>
              <a:rPr lang="en-US" dirty="0"/>
              <a:t>https://www.fda.gov/media/143603/download</a:t>
            </a:r>
          </a:p>
        </p:txBody>
      </p:sp>
      <p:sp>
        <p:nvSpPr>
          <p:cNvPr id="5" name="Slide Number Placeholder 4"/>
          <p:cNvSpPr>
            <a:spLocks noGrp="1"/>
          </p:cNvSpPr>
          <p:nvPr>
            <p:ph type="sldNum" sz="quarter" idx="12"/>
          </p:nvPr>
        </p:nvSpPr>
        <p:spPr/>
        <p:txBody>
          <a:bodyPr/>
          <a:lstStyle/>
          <a:p>
            <a:fld id="{5339919A-1AF4-8143-B305-C972D12AEE0C}" type="slidenum">
              <a:rPr lang="en-US" smtClean="0"/>
              <a:pPr/>
              <a:t>30</a:t>
            </a:fld>
            <a:endParaRPr lang="en-US"/>
          </a:p>
        </p:txBody>
      </p:sp>
      <p:pic>
        <p:nvPicPr>
          <p:cNvPr id="6146" name="Picture 2"/>
          <p:cNvPicPr>
            <a:picLocks noChangeAspect="1" noChangeArrowheads="1"/>
          </p:cNvPicPr>
          <p:nvPr/>
        </p:nvPicPr>
        <p:blipFill>
          <a:blip r:embed="rId2"/>
          <a:srcRect/>
          <a:stretch>
            <a:fillRect/>
          </a:stretch>
        </p:blipFill>
        <p:spPr bwMode="auto">
          <a:xfrm>
            <a:off x="288183" y="1427771"/>
            <a:ext cx="3904438" cy="2813724"/>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4551154" y="1777514"/>
            <a:ext cx="4304663" cy="2401362"/>
          </a:xfrm>
          <a:prstGeom prst="rect">
            <a:avLst/>
          </a:prstGeom>
          <a:noFill/>
          <a:ln w="9525">
            <a:noFill/>
            <a:miter lim="800000"/>
            <a:headEnd/>
            <a:tailEnd/>
          </a:ln>
        </p:spPr>
      </p:pic>
      <p:sp>
        <p:nvSpPr>
          <p:cNvPr id="8" name="Rectangle 7">
            <a:extLst>
              <a:ext uri="{FF2B5EF4-FFF2-40B4-BE49-F238E27FC236}">
                <a16:creationId xmlns:a16="http://schemas.microsoft.com/office/drawing/2014/main" id="{14F50514-E7C9-4338-ABF6-52055470D3E1}"/>
              </a:ext>
            </a:extLst>
          </p:cNvPr>
          <p:cNvSpPr/>
          <p:nvPr/>
        </p:nvSpPr>
        <p:spPr>
          <a:xfrm>
            <a:off x="1311410" y="4853179"/>
            <a:ext cx="6663447" cy="7386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accent2"/>
                </a:solidFill>
              </a:rPr>
              <a:t>EUA (Nov 9) for </a:t>
            </a:r>
            <a:r>
              <a:rPr lang="en-US" sz="1400" dirty="0" err="1">
                <a:solidFill>
                  <a:schemeClr val="accent2"/>
                </a:solidFill>
              </a:rPr>
              <a:t>bamlanivimab</a:t>
            </a:r>
            <a:r>
              <a:rPr lang="en-US" sz="1400" dirty="0">
                <a:solidFill>
                  <a:schemeClr val="accent2"/>
                </a:solidFill>
              </a:rPr>
              <a:t> in non-hospitalized patients with mild to moderate COVID-19 (age 12 years and older) weighing at least 40 kg and who are at high risk for progressing to severe COVID-19 and/or hospitalization</a:t>
            </a:r>
          </a:p>
        </p:txBody>
      </p:sp>
      <p:sp>
        <p:nvSpPr>
          <p:cNvPr id="9" name="Arrow: Right 8">
            <a:extLst>
              <a:ext uri="{FF2B5EF4-FFF2-40B4-BE49-F238E27FC236}">
                <a16:creationId xmlns:a16="http://schemas.microsoft.com/office/drawing/2014/main" id="{16387BEA-DB53-4332-8CBB-008470F32976}"/>
              </a:ext>
            </a:extLst>
          </p:cNvPr>
          <p:cNvSpPr/>
          <p:nvPr/>
        </p:nvSpPr>
        <p:spPr>
          <a:xfrm>
            <a:off x="7692755" y="3757905"/>
            <a:ext cx="564204" cy="2237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1" name="Arrow: Right 10">
            <a:extLst>
              <a:ext uri="{FF2B5EF4-FFF2-40B4-BE49-F238E27FC236}">
                <a16:creationId xmlns:a16="http://schemas.microsoft.com/office/drawing/2014/main" id="{4FEF1EED-2AB8-4F44-9AB4-BE75A1D4C0AA}"/>
              </a:ext>
            </a:extLst>
          </p:cNvPr>
          <p:cNvSpPr/>
          <p:nvPr/>
        </p:nvSpPr>
        <p:spPr>
          <a:xfrm>
            <a:off x="7729842" y="2840477"/>
            <a:ext cx="564204" cy="22373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Casirivimab</a:t>
            </a:r>
            <a:r>
              <a:rPr lang="en-US" dirty="0"/>
              <a:t> and </a:t>
            </a:r>
            <a:r>
              <a:rPr lang="en-US" dirty="0" err="1"/>
              <a:t>imdevimab</a:t>
            </a:r>
            <a:r>
              <a:rPr lang="en-US" dirty="0"/>
              <a:t> (Regeneron)</a:t>
            </a:r>
          </a:p>
        </p:txBody>
      </p:sp>
      <p:sp>
        <p:nvSpPr>
          <p:cNvPr id="4" name="Footer Placeholder 3"/>
          <p:cNvSpPr>
            <a:spLocks noGrp="1"/>
          </p:cNvSpPr>
          <p:nvPr>
            <p:ph type="ftr" sz="quarter" idx="11"/>
          </p:nvPr>
        </p:nvSpPr>
        <p:spPr/>
        <p:txBody>
          <a:bodyPr/>
          <a:lstStyle/>
          <a:p>
            <a:r>
              <a:rPr lang="en-US" dirty="0"/>
              <a:t>https://www.fda.gov/media/143892/download</a:t>
            </a:r>
          </a:p>
        </p:txBody>
      </p:sp>
      <p:sp>
        <p:nvSpPr>
          <p:cNvPr id="5" name="Slide Number Placeholder 4"/>
          <p:cNvSpPr>
            <a:spLocks noGrp="1"/>
          </p:cNvSpPr>
          <p:nvPr>
            <p:ph type="sldNum" sz="quarter" idx="12"/>
          </p:nvPr>
        </p:nvSpPr>
        <p:spPr/>
        <p:txBody>
          <a:bodyPr/>
          <a:lstStyle/>
          <a:p>
            <a:fld id="{5339919A-1AF4-8143-B305-C972D12AEE0C}" type="slidenum">
              <a:rPr lang="en-US" smtClean="0"/>
              <a:pPr/>
              <a:t>31</a:t>
            </a:fld>
            <a:endParaRPr lang="en-US"/>
          </a:p>
        </p:txBody>
      </p:sp>
      <p:pic>
        <p:nvPicPr>
          <p:cNvPr id="7170" name="Picture 2"/>
          <p:cNvPicPr>
            <a:picLocks noChangeAspect="1" noChangeArrowheads="1"/>
          </p:cNvPicPr>
          <p:nvPr/>
        </p:nvPicPr>
        <p:blipFill>
          <a:blip r:embed="rId2"/>
          <a:srcRect/>
          <a:stretch>
            <a:fillRect/>
          </a:stretch>
        </p:blipFill>
        <p:spPr bwMode="auto">
          <a:xfrm>
            <a:off x="3925136" y="3177479"/>
            <a:ext cx="4821091" cy="1554830"/>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327490" y="3142034"/>
            <a:ext cx="3364053" cy="2793366"/>
          </a:xfrm>
          <a:prstGeom prst="rect">
            <a:avLst/>
          </a:prstGeom>
          <a:noFill/>
          <a:ln w="9525">
            <a:noFill/>
            <a:miter lim="800000"/>
            <a:headEnd/>
            <a:tailEnd/>
          </a:ln>
        </p:spPr>
      </p:pic>
      <p:sp>
        <p:nvSpPr>
          <p:cNvPr id="7" name="Content Placeholder 2">
            <a:extLst>
              <a:ext uri="{FF2B5EF4-FFF2-40B4-BE49-F238E27FC236}">
                <a16:creationId xmlns:a16="http://schemas.microsoft.com/office/drawing/2014/main" id="{EB2F1FD9-C271-4278-A05F-0D2B2DC50EAB}"/>
              </a:ext>
            </a:extLst>
          </p:cNvPr>
          <p:cNvSpPr>
            <a:spLocks noGrp="1"/>
          </p:cNvSpPr>
          <p:nvPr>
            <p:ph idx="1"/>
          </p:nvPr>
        </p:nvSpPr>
        <p:spPr>
          <a:xfrm>
            <a:off x="410071" y="1390699"/>
            <a:ext cx="8294866" cy="4279392"/>
          </a:xfrm>
        </p:spPr>
        <p:txBody>
          <a:bodyPr/>
          <a:lstStyle/>
          <a:p>
            <a:r>
              <a:rPr lang="en-US" b="0" dirty="0"/>
              <a:t>RDBPCT (n=799) of non-hospitalized adults with mild/moderate COVID-19 within 3 days of diagnosis </a:t>
            </a:r>
          </a:p>
          <a:p>
            <a:r>
              <a:rPr lang="en-US" b="0" dirty="0"/>
              <a:t>Primary outcome: Treatment was associated with significant viral load reduction at day 7</a:t>
            </a:r>
          </a:p>
          <a:p>
            <a:r>
              <a:rPr lang="en-US" b="0" dirty="0"/>
              <a:t>Secondary outcome: COVID-related medically attended visits within 28 days in patients at high risk for disease progression was 3% (n=4) in treated patients compared to 9% (n=7) in placebo</a:t>
            </a:r>
          </a:p>
          <a:p>
            <a:endParaRPr lang="en-US" dirty="0"/>
          </a:p>
        </p:txBody>
      </p:sp>
      <p:sp>
        <p:nvSpPr>
          <p:cNvPr id="8" name="Arrow: Right 7">
            <a:extLst>
              <a:ext uri="{FF2B5EF4-FFF2-40B4-BE49-F238E27FC236}">
                <a16:creationId xmlns:a16="http://schemas.microsoft.com/office/drawing/2014/main" id="{07B42963-6918-4348-9412-51B085736D2A}"/>
              </a:ext>
            </a:extLst>
          </p:cNvPr>
          <p:cNvSpPr/>
          <p:nvPr/>
        </p:nvSpPr>
        <p:spPr>
          <a:xfrm rot="10800000">
            <a:off x="8262093" y="3737443"/>
            <a:ext cx="321013" cy="1403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9" name="Arrow: Right 8">
            <a:extLst>
              <a:ext uri="{FF2B5EF4-FFF2-40B4-BE49-F238E27FC236}">
                <a16:creationId xmlns:a16="http://schemas.microsoft.com/office/drawing/2014/main" id="{5196F099-41A7-4BA7-8C2D-9DB8C753EBE3}"/>
              </a:ext>
            </a:extLst>
          </p:cNvPr>
          <p:cNvSpPr/>
          <p:nvPr/>
        </p:nvSpPr>
        <p:spPr>
          <a:xfrm rot="10800000">
            <a:off x="8285353" y="4468559"/>
            <a:ext cx="321013" cy="14031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10" name="Rectangle 9">
            <a:extLst>
              <a:ext uri="{FF2B5EF4-FFF2-40B4-BE49-F238E27FC236}">
                <a16:creationId xmlns:a16="http://schemas.microsoft.com/office/drawing/2014/main" id="{7518B0F4-F8E5-4005-8D03-5789E2C6BD96}"/>
              </a:ext>
            </a:extLst>
          </p:cNvPr>
          <p:cNvSpPr/>
          <p:nvPr/>
        </p:nvSpPr>
        <p:spPr>
          <a:xfrm>
            <a:off x="3854665" y="4956204"/>
            <a:ext cx="5013394" cy="95410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accent2"/>
                </a:solidFill>
              </a:rPr>
              <a:t>EUA (Nov 21) for </a:t>
            </a:r>
            <a:r>
              <a:rPr lang="en-US" sz="1400" dirty="0" err="1">
                <a:solidFill>
                  <a:schemeClr val="accent2"/>
                </a:solidFill>
              </a:rPr>
              <a:t>Casirivimab</a:t>
            </a:r>
            <a:r>
              <a:rPr lang="en-US" sz="1400" dirty="0">
                <a:solidFill>
                  <a:schemeClr val="accent2"/>
                </a:solidFill>
              </a:rPr>
              <a:t>/</a:t>
            </a:r>
            <a:r>
              <a:rPr lang="en-US" sz="1400" dirty="0" err="1">
                <a:solidFill>
                  <a:schemeClr val="accent2"/>
                </a:solidFill>
              </a:rPr>
              <a:t>imdevimab</a:t>
            </a:r>
            <a:r>
              <a:rPr lang="en-US" sz="1400" dirty="0">
                <a:solidFill>
                  <a:schemeClr val="accent2"/>
                </a:solidFill>
              </a:rPr>
              <a:t> in non-hospitalized patients with mild to moderate COVID-19 (age 12 years and older) weighing at least 40 kg and who are at high risk for progressing to severe COVID-19 and/or hospitalization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6DE8-360B-4DE9-A7F0-6A8EDD21DBE1}"/>
              </a:ext>
            </a:extLst>
          </p:cNvPr>
          <p:cNvSpPr>
            <a:spLocks noGrp="1"/>
          </p:cNvSpPr>
          <p:nvPr>
            <p:ph type="title"/>
          </p:nvPr>
        </p:nvSpPr>
        <p:spPr/>
        <p:txBody>
          <a:bodyPr/>
          <a:lstStyle/>
          <a:p>
            <a:r>
              <a:rPr lang="en-US" dirty="0"/>
              <a:t>Monoclonal Antibodies: Factors to Consider</a:t>
            </a:r>
          </a:p>
        </p:txBody>
      </p:sp>
      <p:sp>
        <p:nvSpPr>
          <p:cNvPr id="4" name="Footer Placeholder 3">
            <a:extLst>
              <a:ext uri="{FF2B5EF4-FFF2-40B4-BE49-F238E27FC236}">
                <a16:creationId xmlns:a16="http://schemas.microsoft.com/office/drawing/2014/main" id="{76D25AF6-3071-4E73-A02B-8C9DBE5A6C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CC845-90BE-4830-A13F-FEE4F2B14767}"/>
              </a:ext>
            </a:extLst>
          </p:cNvPr>
          <p:cNvSpPr>
            <a:spLocks noGrp="1"/>
          </p:cNvSpPr>
          <p:nvPr>
            <p:ph type="sldNum" sz="quarter" idx="12"/>
          </p:nvPr>
        </p:nvSpPr>
        <p:spPr/>
        <p:txBody>
          <a:bodyPr/>
          <a:lstStyle/>
          <a:p>
            <a:fld id="{5339919A-1AF4-8143-B305-C972D12AEE0C}" type="slidenum">
              <a:rPr lang="en-US" smtClean="0"/>
              <a:pPr/>
              <a:t>32</a:t>
            </a:fld>
            <a:endParaRPr lang="en-US"/>
          </a:p>
        </p:txBody>
      </p:sp>
      <p:pic>
        <p:nvPicPr>
          <p:cNvPr id="6" name="Picture 12" descr="Graphical user interface, text, application&#10;&#10;Description automatically generated">
            <a:extLst>
              <a:ext uri="{FF2B5EF4-FFF2-40B4-BE49-F238E27FC236}">
                <a16:creationId xmlns:a16="http://schemas.microsoft.com/office/drawing/2014/main" id="{6D343BFC-8192-475E-9D5D-E719173AA513}"/>
              </a:ext>
            </a:extLst>
          </p:cNvPr>
          <p:cNvPicPr>
            <a:picLocks noGrp="1" noChangeAspect="1"/>
          </p:cNvPicPr>
          <p:nvPr>
            <p:ph idx="1"/>
          </p:nvPr>
        </p:nvPicPr>
        <p:blipFill>
          <a:blip r:embed="rId2"/>
          <a:stretch>
            <a:fillRect/>
          </a:stretch>
        </p:blipFill>
        <p:spPr>
          <a:xfrm>
            <a:off x="4326127" y="1519203"/>
            <a:ext cx="4302307" cy="4279900"/>
          </a:xfrm>
          <a:prstGeom prst="rect">
            <a:avLst/>
          </a:prstGeom>
        </p:spPr>
      </p:pic>
      <p:sp>
        <p:nvSpPr>
          <p:cNvPr id="7" name="TextBox 6">
            <a:extLst>
              <a:ext uri="{FF2B5EF4-FFF2-40B4-BE49-F238E27FC236}">
                <a16:creationId xmlns:a16="http://schemas.microsoft.com/office/drawing/2014/main" id="{213885DE-FF99-4742-BDE2-6FF3F36BA3AB}"/>
              </a:ext>
            </a:extLst>
          </p:cNvPr>
          <p:cNvSpPr txBox="1"/>
          <p:nvPr/>
        </p:nvSpPr>
        <p:spPr>
          <a:xfrm>
            <a:off x="515566" y="2643491"/>
            <a:ext cx="3385225" cy="2462213"/>
          </a:xfrm>
          <a:prstGeom prst="rect">
            <a:avLst/>
          </a:prstGeom>
          <a:noFill/>
        </p:spPr>
        <p:txBody>
          <a:bodyPr wrap="square" rtlCol="0">
            <a:spAutoFit/>
          </a:bodyPr>
          <a:lstStyle/>
          <a:p>
            <a:pPr algn="ctr"/>
            <a:r>
              <a:rPr lang="en-US" sz="1400" dirty="0">
                <a:solidFill>
                  <a:schemeClr val="accent2"/>
                </a:solidFill>
              </a:rPr>
              <a:t>Well-Tolerated: but must monitor for infusion reactions</a:t>
            </a:r>
          </a:p>
          <a:p>
            <a:pPr algn="ctr"/>
            <a:endParaRPr lang="en-US" sz="1400" dirty="0">
              <a:solidFill>
                <a:schemeClr val="accent2"/>
              </a:solidFill>
            </a:endParaRPr>
          </a:p>
          <a:p>
            <a:pPr algn="ctr"/>
            <a:r>
              <a:rPr lang="en-US" sz="1400" dirty="0">
                <a:solidFill>
                  <a:schemeClr val="accent2"/>
                </a:solidFill>
              </a:rPr>
              <a:t>Requires 1-hour IV infusion followed by 1-hour observation</a:t>
            </a:r>
          </a:p>
          <a:p>
            <a:pPr algn="ctr"/>
            <a:endParaRPr lang="en-US" sz="1400" dirty="0">
              <a:solidFill>
                <a:schemeClr val="accent2"/>
              </a:solidFill>
            </a:endParaRPr>
          </a:p>
          <a:p>
            <a:pPr algn="ctr"/>
            <a:r>
              <a:rPr lang="en-US" sz="1400" dirty="0">
                <a:solidFill>
                  <a:schemeClr val="accent2"/>
                </a:solidFill>
              </a:rPr>
              <a:t>Infection Prevention and Staffing Challenges</a:t>
            </a:r>
          </a:p>
          <a:p>
            <a:pPr algn="ctr"/>
            <a:endParaRPr lang="en-US" sz="1400" dirty="0">
              <a:solidFill>
                <a:schemeClr val="accent2"/>
              </a:solidFill>
            </a:endParaRPr>
          </a:p>
          <a:p>
            <a:pPr algn="ctr"/>
            <a:r>
              <a:rPr lang="en-US" sz="1400" dirty="0">
                <a:solidFill>
                  <a:schemeClr val="accent2"/>
                </a:solidFill>
              </a:rPr>
              <a:t>Demand &gt;&gt; Supply requires rationing and prioritization</a:t>
            </a:r>
          </a:p>
        </p:txBody>
      </p:sp>
    </p:spTree>
    <p:extLst>
      <p:ext uri="{BB962C8B-B14F-4D97-AF65-F5344CB8AC3E}">
        <p14:creationId xmlns:p14="http://schemas.microsoft.com/office/powerpoint/2010/main" val="35750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Current Therapeutic Strategies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9919A-1AF4-8143-B305-C972D12AEE0C}" type="slidenum">
              <a:rPr lang="en-US" smtClean="0"/>
              <a:pPr/>
              <a:t>33</a:t>
            </a:fld>
            <a:endParaRPr lang="en-US"/>
          </a:p>
        </p:txBody>
      </p:sp>
      <p:sp>
        <p:nvSpPr>
          <p:cNvPr id="6" name="Right Arrow 5"/>
          <p:cNvSpPr/>
          <p:nvPr/>
        </p:nvSpPr>
        <p:spPr>
          <a:xfrm>
            <a:off x="628651" y="2078966"/>
            <a:ext cx="7644081" cy="1138687"/>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7" name="TextBox 6"/>
          <p:cNvSpPr txBox="1"/>
          <p:nvPr/>
        </p:nvSpPr>
        <p:spPr>
          <a:xfrm>
            <a:off x="741872" y="2517526"/>
            <a:ext cx="7228936" cy="369332"/>
          </a:xfrm>
          <a:prstGeom prst="rect">
            <a:avLst/>
          </a:prstGeom>
          <a:noFill/>
        </p:spPr>
        <p:txBody>
          <a:bodyPr wrap="square" rtlCol="0">
            <a:spAutoFit/>
          </a:bodyPr>
          <a:lstStyle/>
          <a:p>
            <a:pPr algn="ctr"/>
            <a:r>
              <a:rPr lang="en-US" sz="1800" b="1" dirty="0">
                <a:solidFill>
                  <a:schemeClr val="bg1">
                    <a:lumMod val="50000"/>
                  </a:schemeClr>
                </a:solidFill>
              </a:rPr>
              <a:t>Spectrum of Illness</a:t>
            </a:r>
          </a:p>
        </p:txBody>
      </p:sp>
      <p:sp>
        <p:nvSpPr>
          <p:cNvPr id="9" name="TextBox 8"/>
          <p:cNvSpPr txBox="1"/>
          <p:nvPr/>
        </p:nvSpPr>
        <p:spPr>
          <a:xfrm>
            <a:off x="871268" y="1925077"/>
            <a:ext cx="1743613" cy="307777"/>
          </a:xfrm>
          <a:prstGeom prst="rect">
            <a:avLst/>
          </a:prstGeom>
          <a:noFill/>
        </p:spPr>
        <p:txBody>
          <a:bodyPr wrap="square" rtlCol="0">
            <a:spAutoFit/>
          </a:bodyPr>
          <a:lstStyle/>
          <a:p>
            <a:pPr algn="ctr"/>
            <a:r>
              <a:rPr lang="en-US" sz="1400" dirty="0">
                <a:solidFill>
                  <a:schemeClr val="bg1">
                    <a:lumMod val="50000"/>
                  </a:schemeClr>
                </a:solidFill>
              </a:rPr>
              <a:t>Mild</a:t>
            </a:r>
          </a:p>
        </p:txBody>
      </p:sp>
      <p:sp>
        <p:nvSpPr>
          <p:cNvPr id="11" name="TextBox 10"/>
          <p:cNvSpPr txBox="1"/>
          <p:nvPr/>
        </p:nvSpPr>
        <p:spPr>
          <a:xfrm>
            <a:off x="2894253" y="1916284"/>
            <a:ext cx="1614217" cy="307777"/>
          </a:xfrm>
          <a:prstGeom prst="rect">
            <a:avLst/>
          </a:prstGeom>
          <a:noFill/>
        </p:spPr>
        <p:txBody>
          <a:bodyPr wrap="square" rtlCol="0">
            <a:spAutoFit/>
          </a:bodyPr>
          <a:lstStyle/>
          <a:p>
            <a:pPr algn="ctr"/>
            <a:r>
              <a:rPr lang="en-US" sz="1400" dirty="0">
                <a:solidFill>
                  <a:schemeClr val="bg1">
                    <a:lumMod val="50000"/>
                  </a:schemeClr>
                </a:solidFill>
              </a:rPr>
              <a:t>Moderate</a:t>
            </a:r>
          </a:p>
        </p:txBody>
      </p:sp>
      <p:sp>
        <p:nvSpPr>
          <p:cNvPr id="12" name="TextBox 11"/>
          <p:cNvSpPr txBox="1"/>
          <p:nvPr/>
        </p:nvSpPr>
        <p:spPr>
          <a:xfrm>
            <a:off x="4742374" y="1925077"/>
            <a:ext cx="1614217" cy="307777"/>
          </a:xfrm>
          <a:prstGeom prst="rect">
            <a:avLst/>
          </a:prstGeom>
          <a:noFill/>
        </p:spPr>
        <p:txBody>
          <a:bodyPr wrap="square" rtlCol="0">
            <a:spAutoFit/>
          </a:bodyPr>
          <a:lstStyle/>
          <a:p>
            <a:pPr algn="ctr"/>
            <a:r>
              <a:rPr lang="en-US" sz="1400" dirty="0">
                <a:solidFill>
                  <a:schemeClr val="bg1">
                    <a:lumMod val="50000"/>
                  </a:schemeClr>
                </a:solidFill>
              </a:rPr>
              <a:t>Severe</a:t>
            </a:r>
          </a:p>
        </p:txBody>
      </p:sp>
      <p:sp>
        <p:nvSpPr>
          <p:cNvPr id="13" name="TextBox 12"/>
          <p:cNvSpPr txBox="1"/>
          <p:nvPr/>
        </p:nvSpPr>
        <p:spPr>
          <a:xfrm>
            <a:off x="6356591" y="1925077"/>
            <a:ext cx="1614217" cy="307777"/>
          </a:xfrm>
          <a:prstGeom prst="rect">
            <a:avLst/>
          </a:prstGeom>
          <a:noFill/>
        </p:spPr>
        <p:txBody>
          <a:bodyPr wrap="square" rtlCol="0">
            <a:spAutoFit/>
          </a:bodyPr>
          <a:lstStyle/>
          <a:p>
            <a:pPr algn="ctr"/>
            <a:r>
              <a:rPr lang="en-US" sz="1400" dirty="0">
                <a:solidFill>
                  <a:schemeClr val="bg1">
                    <a:lumMod val="50000"/>
                  </a:schemeClr>
                </a:solidFill>
              </a:rPr>
              <a:t>Critical</a:t>
            </a:r>
          </a:p>
        </p:txBody>
      </p:sp>
      <p:sp>
        <p:nvSpPr>
          <p:cNvPr id="17" name="TextBox 16"/>
          <p:cNvSpPr txBox="1"/>
          <p:nvPr/>
        </p:nvSpPr>
        <p:spPr>
          <a:xfrm>
            <a:off x="628652" y="4336383"/>
            <a:ext cx="3143068" cy="30777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en-US" sz="1400" dirty="0" err="1">
                <a:solidFill>
                  <a:schemeClr val="bg1">
                    <a:lumMod val="50000"/>
                  </a:schemeClr>
                </a:solidFill>
              </a:rPr>
              <a:t>Bamlanivimab</a:t>
            </a:r>
            <a:endParaRPr lang="en-US" sz="1400" dirty="0">
              <a:solidFill>
                <a:schemeClr val="bg1">
                  <a:lumMod val="50000"/>
                </a:schemeClr>
              </a:solidFill>
            </a:endParaRPr>
          </a:p>
        </p:txBody>
      </p:sp>
      <p:sp>
        <p:nvSpPr>
          <p:cNvPr id="18" name="TextBox 17"/>
          <p:cNvSpPr txBox="1"/>
          <p:nvPr/>
        </p:nvSpPr>
        <p:spPr>
          <a:xfrm>
            <a:off x="5163448" y="3864634"/>
            <a:ext cx="3109285" cy="30777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en-US" sz="1400" dirty="0" err="1">
                <a:solidFill>
                  <a:schemeClr val="bg1">
                    <a:lumMod val="50000"/>
                  </a:schemeClr>
                </a:solidFill>
              </a:rPr>
              <a:t>Dexamethasone</a:t>
            </a:r>
            <a:endParaRPr lang="en-US" sz="1400" dirty="0">
              <a:solidFill>
                <a:schemeClr val="bg1">
                  <a:lumMod val="50000"/>
                </a:schemeClr>
              </a:solidFill>
            </a:endParaRPr>
          </a:p>
        </p:txBody>
      </p:sp>
      <p:sp>
        <p:nvSpPr>
          <p:cNvPr id="20" name="TextBox 19"/>
          <p:cNvSpPr txBox="1"/>
          <p:nvPr/>
        </p:nvSpPr>
        <p:spPr>
          <a:xfrm>
            <a:off x="3771719" y="3365536"/>
            <a:ext cx="3381545" cy="30777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en-US" sz="1400" dirty="0">
                <a:solidFill>
                  <a:schemeClr val="bg1">
                    <a:lumMod val="50000"/>
                  </a:schemeClr>
                </a:solidFill>
              </a:rPr>
              <a:t>Remdesivir +/- </a:t>
            </a:r>
            <a:r>
              <a:rPr lang="en-US" sz="1400" dirty="0" err="1">
                <a:solidFill>
                  <a:schemeClr val="bg1">
                    <a:lumMod val="50000"/>
                  </a:schemeClr>
                </a:solidFill>
              </a:rPr>
              <a:t>baricitinib</a:t>
            </a:r>
            <a:endParaRPr lang="en-US" sz="1400" dirty="0">
              <a:solidFill>
                <a:schemeClr val="bg1">
                  <a:lumMod val="50000"/>
                </a:schemeClr>
              </a:solidFill>
            </a:endParaRPr>
          </a:p>
        </p:txBody>
      </p:sp>
      <p:sp>
        <p:nvSpPr>
          <p:cNvPr id="21" name="TextBox 20"/>
          <p:cNvSpPr txBox="1"/>
          <p:nvPr/>
        </p:nvSpPr>
        <p:spPr>
          <a:xfrm>
            <a:off x="3771720" y="5284914"/>
            <a:ext cx="4501012" cy="307777"/>
          </a:xfrm>
          <a:prstGeom prst="rect">
            <a:avLst/>
          </a:prstGeom>
          <a:solidFill>
            <a:schemeClr val="accent5">
              <a:lumMod val="40000"/>
              <a:lumOff val="60000"/>
            </a:schemeClr>
          </a:solidFill>
        </p:spPr>
        <p:txBody>
          <a:bodyPr wrap="square" rtlCol="0">
            <a:spAutoFit/>
          </a:bodyPr>
          <a:lstStyle/>
          <a:p>
            <a:pPr algn="ctr"/>
            <a:r>
              <a:rPr lang="en-US" sz="1400" dirty="0">
                <a:solidFill>
                  <a:schemeClr val="bg1">
                    <a:lumMod val="50000"/>
                  </a:schemeClr>
                </a:solidFill>
              </a:rPr>
              <a:t>High-Quality Supportive Care</a:t>
            </a:r>
          </a:p>
        </p:txBody>
      </p:sp>
      <p:sp>
        <p:nvSpPr>
          <p:cNvPr id="23" name="TextBox 22">
            <a:extLst>
              <a:ext uri="{FF2B5EF4-FFF2-40B4-BE49-F238E27FC236}">
                <a16:creationId xmlns:a16="http://schemas.microsoft.com/office/drawing/2014/main" id="{1A7DABBF-07B0-4B87-ABBB-F7CFCCF0AC40}"/>
              </a:ext>
            </a:extLst>
          </p:cNvPr>
          <p:cNvSpPr txBox="1"/>
          <p:nvPr/>
        </p:nvSpPr>
        <p:spPr>
          <a:xfrm>
            <a:off x="628652" y="4775954"/>
            <a:ext cx="3143068" cy="30777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en-US" sz="1400" dirty="0" err="1">
                <a:solidFill>
                  <a:schemeClr val="bg1">
                    <a:lumMod val="50000"/>
                  </a:schemeClr>
                </a:solidFill>
              </a:rPr>
              <a:t>Casirivimab</a:t>
            </a:r>
            <a:r>
              <a:rPr lang="en-US" sz="1400" dirty="0">
                <a:solidFill>
                  <a:schemeClr val="bg1">
                    <a:lumMod val="50000"/>
                  </a:schemeClr>
                </a:solidFill>
              </a:rPr>
              <a:t> / </a:t>
            </a:r>
            <a:r>
              <a:rPr lang="en-US" sz="1400" dirty="0" err="1">
                <a:solidFill>
                  <a:schemeClr val="bg1">
                    <a:lumMod val="50000"/>
                  </a:schemeClr>
                </a:solidFill>
              </a:rPr>
              <a:t>imdevimab</a:t>
            </a:r>
            <a:endParaRPr lang="en-US" sz="1400" dirty="0">
              <a:solidFill>
                <a:schemeClr val="bg1">
                  <a:lumMod val="50000"/>
                </a:schemeClr>
              </a:solidFill>
            </a:endParaRPr>
          </a:p>
        </p:txBody>
      </p:sp>
      <p:sp>
        <p:nvSpPr>
          <p:cNvPr id="24" name="TextBox 23">
            <a:extLst>
              <a:ext uri="{FF2B5EF4-FFF2-40B4-BE49-F238E27FC236}">
                <a16:creationId xmlns:a16="http://schemas.microsoft.com/office/drawing/2014/main" id="{5E01C4F3-8731-425B-A160-5C538D55A22A}"/>
              </a:ext>
            </a:extLst>
          </p:cNvPr>
          <p:cNvSpPr txBox="1"/>
          <p:nvPr/>
        </p:nvSpPr>
        <p:spPr>
          <a:xfrm>
            <a:off x="2204907" y="1608534"/>
            <a:ext cx="1614217" cy="307777"/>
          </a:xfrm>
          <a:prstGeom prst="rect">
            <a:avLst/>
          </a:prstGeom>
          <a:noFill/>
        </p:spPr>
        <p:txBody>
          <a:bodyPr wrap="square" rtlCol="0">
            <a:spAutoFit/>
          </a:bodyPr>
          <a:lstStyle/>
          <a:p>
            <a:pPr algn="ctr"/>
            <a:r>
              <a:rPr lang="en-US" sz="1400" dirty="0">
                <a:solidFill>
                  <a:schemeClr val="bg1">
                    <a:lumMod val="50000"/>
                  </a:schemeClr>
                </a:solidFill>
              </a:rPr>
              <a:t>Non-Hospitalized</a:t>
            </a:r>
          </a:p>
        </p:txBody>
      </p:sp>
      <p:sp>
        <p:nvSpPr>
          <p:cNvPr id="25" name="TextBox 24">
            <a:extLst>
              <a:ext uri="{FF2B5EF4-FFF2-40B4-BE49-F238E27FC236}">
                <a16:creationId xmlns:a16="http://schemas.microsoft.com/office/drawing/2014/main" id="{09F2CA03-E19A-479C-B441-0D8C65BC8955}"/>
              </a:ext>
            </a:extLst>
          </p:cNvPr>
          <p:cNvSpPr txBox="1"/>
          <p:nvPr/>
        </p:nvSpPr>
        <p:spPr>
          <a:xfrm>
            <a:off x="3549231" y="1607216"/>
            <a:ext cx="1614217" cy="307777"/>
          </a:xfrm>
          <a:prstGeom prst="rect">
            <a:avLst/>
          </a:prstGeom>
          <a:noFill/>
        </p:spPr>
        <p:txBody>
          <a:bodyPr wrap="square" rtlCol="0">
            <a:spAutoFit/>
          </a:bodyPr>
          <a:lstStyle/>
          <a:p>
            <a:pPr algn="ctr"/>
            <a:r>
              <a:rPr lang="en-US" sz="1400" dirty="0">
                <a:solidFill>
                  <a:schemeClr val="bg1">
                    <a:lumMod val="50000"/>
                  </a:schemeClr>
                </a:solidFill>
              </a:rPr>
              <a:t>Hospitalized</a:t>
            </a:r>
          </a:p>
        </p:txBody>
      </p:sp>
      <p:cxnSp>
        <p:nvCxnSpPr>
          <p:cNvPr id="8" name="Straight Connector 7">
            <a:extLst>
              <a:ext uri="{FF2B5EF4-FFF2-40B4-BE49-F238E27FC236}">
                <a16:creationId xmlns:a16="http://schemas.microsoft.com/office/drawing/2014/main" id="{BF7198BC-DA17-46C9-967E-FE16B6B70101}"/>
              </a:ext>
            </a:extLst>
          </p:cNvPr>
          <p:cNvCxnSpPr>
            <a:cxnSpLocks/>
          </p:cNvCxnSpPr>
          <p:nvPr/>
        </p:nvCxnSpPr>
        <p:spPr>
          <a:xfrm>
            <a:off x="3771719" y="1619277"/>
            <a:ext cx="1" cy="406167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0905-DD1B-4F50-B810-BAEA193E6E78}"/>
              </a:ext>
            </a:extLst>
          </p:cNvPr>
          <p:cNvSpPr>
            <a:spLocks noGrp="1"/>
          </p:cNvSpPr>
          <p:nvPr>
            <p:ph type="title"/>
          </p:nvPr>
        </p:nvSpPr>
        <p:spPr/>
        <p:txBody>
          <a:bodyPr/>
          <a:lstStyle/>
          <a:p>
            <a:r>
              <a:rPr lang="en-US" dirty="0"/>
              <a:t>COVID-19 Therapeutics: Summary</a:t>
            </a:r>
          </a:p>
        </p:txBody>
      </p:sp>
      <p:sp>
        <p:nvSpPr>
          <p:cNvPr id="3" name="Content Placeholder 2">
            <a:extLst>
              <a:ext uri="{FF2B5EF4-FFF2-40B4-BE49-F238E27FC236}">
                <a16:creationId xmlns:a16="http://schemas.microsoft.com/office/drawing/2014/main" id="{FA6A6818-4A83-49B6-9FF9-0066330A45C0}"/>
              </a:ext>
            </a:extLst>
          </p:cNvPr>
          <p:cNvSpPr>
            <a:spLocks noGrp="1"/>
          </p:cNvSpPr>
          <p:nvPr>
            <p:ph idx="1"/>
          </p:nvPr>
        </p:nvSpPr>
        <p:spPr>
          <a:xfrm>
            <a:off x="624079" y="1490620"/>
            <a:ext cx="7891272" cy="4279392"/>
          </a:xfrm>
        </p:spPr>
        <p:txBody>
          <a:bodyPr/>
          <a:lstStyle/>
          <a:p>
            <a:r>
              <a:rPr lang="en-US" dirty="0"/>
              <a:t>Remdesivir is the only FDA-approved treatment for COVID-19; it can be considered in all hospitalized COVID-19 patients but likely has the most benefit in those with severe but non-critical illness</a:t>
            </a:r>
          </a:p>
          <a:p>
            <a:r>
              <a:rPr lang="en-US" dirty="0"/>
              <a:t>Dexamethasone is associated with reduced mortality in patients with severe/critical COVID-19, but should be avoided in patients with mild/moderate illness</a:t>
            </a:r>
          </a:p>
          <a:p>
            <a:r>
              <a:rPr lang="en-US" dirty="0"/>
              <a:t>Remdesivir + </a:t>
            </a:r>
            <a:r>
              <a:rPr lang="en-US" dirty="0" err="1"/>
              <a:t>baricitinib</a:t>
            </a:r>
            <a:r>
              <a:rPr lang="en-US" dirty="0"/>
              <a:t> appears associated with improved outcomes compared to </a:t>
            </a:r>
            <a:r>
              <a:rPr lang="en-US" dirty="0" err="1"/>
              <a:t>remdesivir</a:t>
            </a:r>
            <a:r>
              <a:rPr lang="en-US" dirty="0"/>
              <a:t> alone; unclear if </a:t>
            </a:r>
            <a:r>
              <a:rPr lang="en-US" dirty="0" err="1"/>
              <a:t>baricitinib</a:t>
            </a:r>
            <a:r>
              <a:rPr lang="en-US" dirty="0"/>
              <a:t> is superior to dexamethasone</a:t>
            </a:r>
          </a:p>
          <a:p>
            <a:r>
              <a:rPr lang="en-US" dirty="0"/>
              <a:t>Two monoclonal antibodies have recently received emergency use authorization based on preliminary data suggesting reduction in disease progression in non-hospitalized patients with mild/moderate illness; challenges include limited supply and logistics of infusion</a:t>
            </a:r>
          </a:p>
          <a:p>
            <a:r>
              <a:rPr lang="en-US" dirty="0"/>
              <a:t> </a:t>
            </a:r>
          </a:p>
        </p:txBody>
      </p:sp>
      <p:sp>
        <p:nvSpPr>
          <p:cNvPr id="4" name="Footer Placeholder 3">
            <a:extLst>
              <a:ext uri="{FF2B5EF4-FFF2-40B4-BE49-F238E27FC236}">
                <a16:creationId xmlns:a16="http://schemas.microsoft.com/office/drawing/2014/main" id="{712A118E-D36F-4B01-B049-01D13E9B93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67421-8648-41BD-83E4-3DDC2C7F3838}"/>
              </a:ext>
            </a:extLst>
          </p:cNvPr>
          <p:cNvSpPr>
            <a:spLocks noGrp="1"/>
          </p:cNvSpPr>
          <p:nvPr>
            <p:ph type="sldNum" sz="quarter" idx="12"/>
          </p:nvPr>
        </p:nvSpPr>
        <p:spPr/>
        <p:txBody>
          <a:bodyPr/>
          <a:lstStyle/>
          <a:p>
            <a:fld id="{5339919A-1AF4-8143-B305-C972D12AEE0C}" type="slidenum">
              <a:rPr lang="en-US" smtClean="0"/>
              <a:pPr/>
              <a:t>34</a:t>
            </a:fld>
            <a:endParaRPr lang="en-US"/>
          </a:p>
        </p:txBody>
      </p:sp>
    </p:spTree>
    <p:extLst>
      <p:ext uri="{BB962C8B-B14F-4D97-AF65-F5344CB8AC3E}">
        <p14:creationId xmlns:p14="http://schemas.microsoft.com/office/powerpoint/2010/main" val="2729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mn-lt"/>
              </a:rPr>
              <a:t>Discussion</a:t>
            </a:r>
            <a:endParaRPr lang="en-CA" sz="6000" b="1" dirty="0">
              <a:latin typeface="+mn-lt"/>
            </a:endParaRPr>
          </a:p>
        </p:txBody>
      </p:sp>
      <p:pic>
        <p:nvPicPr>
          <p:cNvPr id="4" name="Picture 2" descr="CFID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6746" y="455479"/>
            <a:ext cx="2459503" cy="900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1D5B61-7BE3-4089-AEDB-AA7EE1A732FA}"/>
              </a:ext>
            </a:extLst>
          </p:cNvPr>
          <p:cNvPicPr>
            <a:picLocks noChangeAspect="1"/>
          </p:cNvPicPr>
          <p:nvPr/>
        </p:nvPicPr>
        <p:blipFill>
          <a:blip r:embed="rId3"/>
          <a:stretch>
            <a:fillRect/>
          </a:stretch>
        </p:blipFill>
        <p:spPr>
          <a:xfrm>
            <a:off x="1910993" y="1735684"/>
            <a:ext cx="5674218" cy="4370646"/>
          </a:xfrm>
          <a:prstGeom prst="rect">
            <a:avLst/>
          </a:prstGeom>
        </p:spPr>
      </p:pic>
    </p:spTree>
    <p:extLst>
      <p:ext uri="{BB962C8B-B14F-4D97-AF65-F5344CB8AC3E}">
        <p14:creationId xmlns:p14="http://schemas.microsoft.com/office/powerpoint/2010/main" val="3402266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mn-lt"/>
              </a:rPr>
              <a:t>Case Studies</a:t>
            </a:r>
            <a:endParaRPr lang="en-CA" sz="6000" b="1" dirty="0">
              <a:latin typeface="+mn-lt"/>
            </a:endParaRPr>
          </a:p>
        </p:txBody>
      </p:sp>
      <p:sp>
        <p:nvSpPr>
          <p:cNvPr id="8" name="object 4">
            <a:extLst>
              <a:ext uri="{FF2B5EF4-FFF2-40B4-BE49-F238E27FC236}">
                <a16:creationId xmlns:a16="http://schemas.microsoft.com/office/drawing/2014/main" id="{F596CF31-65A4-42BD-8514-38C74409C067}"/>
              </a:ext>
            </a:extLst>
          </p:cNvPr>
          <p:cNvSpPr/>
          <p:nvPr/>
        </p:nvSpPr>
        <p:spPr>
          <a:xfrm>
            <a:off x="1396769" y="1895961"/>
            <a:ext cx="6559617" cy="4567188"/>
          </a:xfrm>
          <a:prstGeom prst="rect">
            <a:avLst/>
          </a:prstGeom>
          <a:blipFill>
            <a:blip r:embed="rId2" cstate="print"/>
            <a:stretch>
              <a:fillRect/>
            </a:stretch>
          </a:blipFill>
        </p:spPr>
        <p:txBody>
          <a:bodyPr wrap="square" lIns="0" tIns="0" rIns="0" bIns="0" rtlCol="0"/>
          <a:lstStyle/>
          <a:p>
            <a:pPr marL="0" marR="0" lvl="0" indent="0" algn="l" defTabSz="806867"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2" descr="CFID log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36746" y="455479"/>
            <a:ext cx="2459503" cy="90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96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5108-90EE-4B80-ABE1-6D0474E01ABB}"/>
              </a:ext>
            </a:extLst>
          </p:cNvPr>
          <p:cNvSpPr>
            <a:spLocks noGrp="1"/>
          </p:cNvSpPr>
          <p:nvPr>
            <p:ph type="title"/>
          </p:nvPr>
        </p:nvSpPr>
        <p:spPr/>
        <p:txBody>
          <a:bodyPr>
            <a:normAutofit/>
          </a:bodyPr>
          <a:lstStyle/>
          <a:p>
            <a:r>
              <a:rPr lang="en-US" sz="6000" b="1" dirty="0">
                <a:latin typeface="+mn-lt"/>
              </a:rPr>
              <a:t>CASE #1</a:t>
            </a:r>
            <a:endParaRPr lang="en-CA" sz="6000" b="1" dirty="0">
              <a:latin typeface="+mn-lt"/>
            </a:endParaRPr>
          </a:p>
        </p:txBody>
      </p:sp>
      <p:sp>
        <p:nvSpPr>
          <p:cNvPr id="3" name="Content Placeholder 2">
            <a:extLst>
              <a:ext uri="{FF2B5EF4-FFF2-40B4-BE49-F238E27FC236}">
                <a16:creationId xmlns:a16="http://schemas.microsoft.com/office/drawing/2014/main" id="{3ADEAAF0-8B08-454D-8CA0-5D3D94F9CC9A}"/>
              </a:ext>
            </a:extLst>
          </p:cNvPr>
          <p:cNvSpPr>
            <a:spLocks noGrp="1"/>
          </p:cNvSpPr>
          <p:nvPr>
            <p:ph idx="1"/>
          </p:nvPr>
        </p:nvSpPr>
        <p:spPr/>
        <p:txBody>
          <a:bodyPr>
            <a:normAutofit fontScale="92500" lnSpcReduction="10000"/>
          </a:bodyPr>
          <a:lstStyle/>
          <a:p>
            <a:r>
              <a:rPr lang="en-US" dirty="0"/>
              <a:t>93 male from RH 3 day hx of diarrhea, vomiting, and weakness. Also complained dysuria and pain localized to the penis. DOA Nov 3/20</a:t>
            </a:r>
          </a:p>
          <a:p>
            <a:r>
              <a:rPr lang="en-US" dirty="0"/>
              <a:t>PMHX- Previous Bladder CA with surgery, Prostate CA no active </a:t>
            </a:r>
            <a:r>
              <a:rPr lang="en-US" dirty="0" err="1"/>
              <a:t>tx</a:t>
            </a:r>
            <a:r>
              <a:rPr lang="en-US" dirty="0"/>
              <a:t>, atrial fib, recurrent UTI with suprapubic </a:t>
            </a:r>
            <a:r>
              <a:rPr lang="en-US" dirty="0" err="1"/>
              <a:t>cath</a:t>
            </a:r>
            <a:r>
              <a:rPr lang="en-US" dirty="0"/>
              <a:t>,  ILD by previous </a:t>
            </a:r>
            <a:r>
              <a:rPr lang="en-US" dirty="0" err="1"/>
              <a:t>Xrays</a:t>
            </a:r>
            <a:r>
              <a:rPr lang="en-US" dirty="0"/>
              <a:t> with pleural plaques, and CAD.</a:t>
            </a:r>
          </a:p>
          <a:p>
            <a:r>
              <a:rPr lang="en-US" dirty="0"/>
              <a:t>Triage vitals in ER: 36.5, HR 85, 128/85, RR 20, 93% on 2LNP</a:t>
            </a:r>
          </a:p>
          <a:p>
            <a:r>
              <a:rPr lang="en-US" dirty="0"/>
              <a:t>Assessment: Coarse crepitations in lung bases, and balanitis on exam</a:t>
            </a:r>
          </a:p>
          <a:p>
            <a:r>
              <a:rPr lang="en-US" dirty="0"/>
              <a:t>Labs: WBC 6.1,Hb 140 </a:t>
            </a:r>
            <a:r>
              <a:rPr lang="en-US" dirty="0" err="1"/>
              <a:t>Plts</a:t>
            </a:r>
            <a:r>
              <a:rPr lang="en-US" dirty="0"/>
              <a:t> 158,  CR 88, Lactate N, INR/PTT 1.1/33, Urinalysis Turbid, CXRAY</a:t>
            </a:r>
          </a:p>
          <a:p>
            <a:r>
              <a:rPr lang="en-US" dirty="0"/>
              <a:t>Patient NPS sent off COVID 19/Resp Panel, and Blood cultures, and started on Ertapenem 1g q 24h.</a:t>
            </a:r>
          </a:p>
          <a:p>
            <a:r>
              <a:rPr lang="en-US" dirty="0"/>
              <a:t>NPS positive COVID 19 by PCR, patient started on Dexamethasone 6mg daily po and transferred to COVID Unit </a:t>
            </a:r>
          </a:p>
          <a:p>
            <a:r>
              <a:rPr lang="en-US" dirty="0"/>
              <a:t>By Nov 6/20 day 4 of Dexamethasone therapy, patient was on room air.</a:t>
            </a:r>
          </a:p>
          <a:p>
            <a:pPr marL="0" indent="0">
              <a:buNone/>
            </a:pPr>
            <a:endParaRPr lang="en-CA" dirty="0"/>
          </a:p>
        </p:txBody>
      </p:sp>
    </p:spTree>
    <p:extLst>
      <p:ext uri="{BB962C8B-B14F-4D97-AF65-F5344CB8AC3E}">
        <p14:creationId xmlns:p14="http://schemas.microsoft.com/office/powerpoint/2010/main" val="171285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27CF-64E9-4A25-8B80-6EF66C5BC9CB}"/>
              </a:ext>
            </a:extLst>
          </p:cNvPr>
          <p:cNvSpPr>
            <a:spLocks noGrp="1"/>
          </p:cNvSpPr>
          <p:nvPr>
            <p:ph type="title"/>
          </p:nvPr>
        </p:nvSpPr>
        <p:spPr/>
        <p:txBody>
          <a:bodyPr>
            <a:noAutofit/>
          </a:bodyPr>
          <a:lstStyle/>
          <a:p>
            <a:r>
              <a:rPr lang="en-US" sz="6000" b="1" dirty="0">
                <a:latin typeface="+mn-lt"/>
              </a:rPr>
              <a:t>COVID 19 CXR </a:t>
            </a:r>
            <a:br>
              <a:rPr lang="en-US" sz="6000" dirty="0">
                <a:latin typeface="+mn-lt"/>
              </a:rPr>
            </a:br>
            <a:r>
              <a:rPr lang="en-US" sz="6000" dirty="0">
                <a:latin typeface="+mn-lt"/>
              </a:rPr>
              <a:t>Admission (Nov 3/20)</a:t>
            </a:r>
            <a:endParaRPr lang="en-CA" sz="6000" dirty="0">
              <a:latin typeface="+mn-lt"/>
            </a:endParaRPr>
          </a:p>
        </p:txBody>
      </p:sp>
      <p:pic>
        <p:nvPicPr>
          <p:cNvPr id="4" name="Content Placeholder 3">
            <a:extLst>
              <a:ext uri="{FF2B5EF4-FFF2-40B4-BE49-F238E27FC236}">
                <a16:creationId xmlns:a16="http://schemas.microsoft.com/office/drawing/2014/main" id="{CF5DFC20-9B00-4D2E-9897-61EEC13C0EB5}"/>
              </a:ext>
            </a:extLst>
          </p:cNvPr>
          <p:cNvPicPr>
            <a:picLocks noGrp="1" noChangeAspect="1"/>
          </p:cNvPicPr>
          <p:nvPr>
            <p:ph idx="1"/>
          </p:nvPr>
        </p:nvPicPr>
        <p:blipFill>
          <a:blip r:embed="rId2"/>
          <a:stretch>
            <a:fillRect/>
          </a:stretch>
        </p:blipFill>
        <p:spPr>
          <a:xfrm>
            <a:off x="-13973" y="2244053"/>
            <a:ext cx="9106602" cy="4175292"/>
          </a:xfrm>
          <a:prstGeom prst="rect">
            <a:avLst/>
          </a:prstGeom>
        </p:spPr>
      </p:pic>
      <p:sp>
        <p:nvSpPr>
          <p:cNvPr id="5" name="Rectangle 4">
            <a:extLst>
              <a:ext uri="{FF2B5EF4-FFF2-40B4-BE49-F238E27FC236}">
                <a16:creationId xmlns:a16="http://schemas.microsoft.com/office/drawing/2014/main" id="{81425FAC-189C-4EA9-B1AF-85FEF5BE81B4}"/>
              </a:ext>
            </a:extLst>
          </p:cNvPr>
          <p:cNvSpPr/>
          <p:nvPr/>
        </p:nvSpPr>
        <p:spPr>
          <a:xfrm>
            <a:off x="7330611" y="2244053"/>
            <a:ext cx="1762018" cy="6635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Tree>
    <p:extLst>
      <p:ext uri="{BB962C8B-B14F-4D97-AF65-F5344CB8AC3E}">
        <p14:creationId xmlns:p14="http://schemas.microsoft.com/office/powerpoint/2010/main" val="609256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6641-78AB-4B4A-B811-B0D1D8697FDC}"/>
              </a:ext>
            </a:extLst>
          </p:cNvPr>
          <p:cNvSpPr>
            <a:spLocks noGrp="1"/>
          </p:cNvSpPr>
          <p:nvPr>
            <p:ph type="title"/>
          </p:nvPr>
        </p:nvSpPr>
        <p:spPr>
          <a:xfrm>
            <a:off x="575353" y="215757"/>
            <a:ext cx="7939997" cy="1859623"/>
          </a:xfrm>
        </p:spPr>
        <p:txBody>
          <a:bodyPr>
            <a:normAutofit/>
          </a:bodyPr>
          <a:lstStyle/>
          <a:p>
            <a:r>
              <a:rPr lang="en-US" sz="4000" b="1" dirty="0">
                <a:latin typeface="+mn-lt"/>
              </a:rPr>
              <a:t>CT PE Protocol (Nov 16/20)</a:t>
            </a:r>
            <a:br>
              <a:rPr lang="en-US" sz="4000" b="1" dirty="0">
                <a:latin typeface="+mn-lt"/>
              </a:rPr>
            </a:br>
            <a:r>
              <a:rPr lang="en-US" sz="2100" dirty="0"/>
              <a:t>-bilateral interstitial thickening background calcified plaques and bilateral lower lobe airspace disease </a:t>
            </a:r>
            <a:br>
              <a:rPr lang="en-US" sz="2100" dirty="0"/>
            </a:br>
            <a:r>
              <a:rPr lang="en-US" sz="2100" dirty="0"/>
              <a:t>-D Dimers&gt;4000 / Normal INR/PTT</a:t>
            </a:r>
            <a:endParaRPr lang="en-CA" sz="2100" dirty="0"/>
          </a:p>
        </p:txBody>
      </p:sp>
      <p:pic>
        <p:nvPicPr>
          <p:cNvPr id="3" name="Picture 2">
            <a:extLst>
              <a:ext uri="{FF2B5EF4-FFF2-40B4-BE49-F238E27FC236}">
                <a16:creationId xmlns:a16="http://schemas.microsoft.com/office/drawing/2014/main" id="{97E9AB27-93F3-427E-9B2C-5FAEF4FCC61D}"/>
              </a:ext>
            </a:extLst>
          </p:cNvPr>
          <p:cNvPicPr>
            <a:picLocks noChangeAspect="1"/>
          </p:cNvPicPr>
          <p:nvPr/>
        </p:nvPicPr>
        <p:blipFill>
          <a:blip r:embed="rId2"/>
          <a:stretch>
            <a:fillRect/>
          </a:stretch>
        </p:blipFill>
        <p:spPr>
          <a:xfrm>
            <a:off x="57150" y="2304244"/>
            <a:ext cx="9086850" cy="3571875"/>
          </a:xfrm>
          <a:prstGeom prst="rect">
            <a:avLst/>
          </a:prstGeom>
        </p:spPr>
      </p:pic>
      <p:sp>
        <p:nvSpPr>
          <p:cNvPr id="4" name="Rectangle 3">
            <a:extLst>
              <a:ext uri="{FF2B5EF4-FFF2-40B4-BE49-F238E27FC236}">
                <a16:creationId xmlns:a16="http://schemas.microsoft.com/office/drawing/2014/main" id="{3A0D6FBB-98C2-4C8A-9C95-6F5828EAF50C}"/>
              </a:ext>
            </a:extLst>
          </p:cNvPr>
          <p:cNvSpPr/>
          <p:nvPr/>
        </p:nvSpPr>
        <p:spPr>
          <a:xfrm>
            <a:off x="7385539" y="2302706"/>
            <a:ext cx="1758461" cy="5521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CA" sz="1350">
              <a:solidFill>
                <a:prstClr val="white"/>
              </a:solidFill>
              <a:latin typeface="Calibri" panose="020F0502020204030204"/>
            </a:endParaRPr>
          </a:p>
        </p:txBody>
      </p:sp>
    </p:spTree>
    <p:extLst>
      <p:ext uri="{BB962C8B-B14F-4D97-AF65-F5344CB8AC3E}">
        <p14:creationId xmlns:p14="http://schemas.microsoft.com/office/powerpoint/2010/main" val="421453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131094"/>
            <a:ext cx="7510713" cy="639353"/>
          </a:xfrm>
        </p:spPr>
        <p:txBody>
          <a:bodyPr>
            <a:normAutofit fontScale="90000"/>
          </a:bodyPr>
          <a:lstStyle/>
          <a:p>
            <a:br>
              <a:rPr lang="en-CA" kern="1400" dirty="0">
                <a:solidFill>
                  <a:srgbClr val="000000"/>
                </a:solidFill>
                <a:latin typeface="Times New Roman" panose="02020603050405020304" pitchFamily="18" charset="0"/>
                <a:ea typeface="Times New Roman" panose="02020603050405020304" pitchFamily="18" charset="0"/>
              </a:rPr>
            </a:br>
            <a:endParaRPr lang="en-CA" dirty="0"/>
          </a:p>
        </p:txBody>
      </p:sp>
      <p:sp>
        <p:nvSpPr>
          <p:cNvPr id="6" name="Content Placeholder 5"/>
          <p:cNvSpPr>
            <a:spLocks noGrp="1"/>
          </p:cNvSpPr>
          <p:nvPr>
            <p:ph idx="1"/>
          </p:nvPr>
        </p:nvSpPr>
        <p:spPr>
          <a:xfrm>
            <a:off x="628650" y="1525712"/>
            <a:ext cx="7886700" cy="4818579"/>
          </a:xfrm>
        </p:spPr>
        <p:txBody>
          <a:bodyPr>
            <a:normAutofit/>
          </a:bodyPr>
          <a:lstStyle/>
          <a:p>
            <a:pPr marL="0" indent="0">
              <a:buNone/>
            </a:pPr>
            <a:r>
              <a:rPr lang="en-US" b="1" dirty="0"/>
              <a:t>Promoting and Funding Research</a:t>
            </a:r>
            <a:endParaRPr lang="en-US" dirty="0"/>
          </a:p>
          <a:p>
            <a:r>
              <a:rPr lang="en-US" dirty="0"/>
              <a:t>Grants are awarded to encourage research in specific ID/MM areas:</a:t>
            </a:r>
          </a:p>
          <a:p>
            <a:pPr lvl="1"/>
            <a:r>
              <a:rPr lang="en-US" dirty="0">
                <a:hlinkClick r:id="rId2"/>
              </a:rPr>
              <a:t>CFID Safe Drinking Water Pilot Project Grant</a:t>
            </a:r>
            <a:endParaRPr lang="en-US" dirty="0"/>
          </a:p>
          <a:p>
            <a:pPr lvl="1"/>
            <a:r>
              <a:rPr lang="en-US" dirty="0">
                <a:hlinkClick r:id="rId3"/>
              </a:rPr>
              <a:t>CFID Theme-specific Pilot Project Grants</a:t>
            </a:r>
            <a:endParaRPr lang="en-US" dirty="0"/>
          </a:p>
          <a:p>
            <a:r>
              <a:rPr lang="en-US" dirty="0"/>
              <a:t>Grants are awarded to both undergraduate students and medical students:</a:t>
            </a:r>
          </a:p>
          <a:p>
            <a:pPr lvl="1"/>
            <a:r>
              <a:rPr lang="en-US" dirty="0">
                <a:hlinkClick r:id="rId4"/>
              </a:rPr>
              <a:t>AMMI-CFID Canada Medical Student Research Grant</a:t>
            </a:r>
            <a:endParaRPr lang="en-US" dirty="0"/>
          </a:p>
          <a:p>
            <a:pPr lvl="1"/>
            <a:r>
              <a:rPr lang="en-US" dirty="0">
                <a:hlinkClick r:id="rId5"/>
              </a:rPr>
              <a:t>CFID Undergraduate Summer Research Grant</a:t>
            </a:r>
            <a:endParaRPr lang="en-US" dirty="0"/>
          </a:p>
          <a:p>
            <a:pPr lvl="1"/>
            <a:r>
              <a:rPr lang="en-US" u="sng" dirty="0" err="1">
                <a:solidFill>
                  <a:schemeClr val="accent5"/>
                </a:solidFill>
              </a:rPr>
              <a:t>altona</a:t>
            </a:r>
            <a:r>
              <a:rPr lang="en-US" u="sng" dirty="0">
                <a:solidFill>
                  <a:schemeClr val="accent5"/>
                </a:solidFill>
              </a:rPr>
              <a:t> Diagnostics Canada Medical Student Research Award</a:t>
            </a:r>
          </a:p>
          <a:p>
            <a:pPr lvl="1"/>
            <a:endParaRPr lang="en-US" dirty="0"/>
          </a:p>
          <a:p>
            <a:pPr marL="0" indent="0">
              <a:buNone/>
            </a:pPr>
            <a:r>
              <a:rPr lang="en-US" b="1" dirty="0"/>
              <a:t>Awards</a:t>
            </a:r>
            <a:endParaRPr lang="en-US" dirty="0"/>
          </a:p>
          <a:p>
            <a:pPr lvl="1"/>
            <a:r>
              <a:rPr lang="en-US" dirty="0">
                <a:hlinkClick r:id="rId6"/>
              </a:rPr>
              <a:t>John M. </a:t>
            </a:r>
            <a:r>
              <a:rPr lang="en-US" dirty="0" err="1">
                <a:hlinkClick r:id="rId6"/>
              </a:rPr>
              <a:t>Embil</a:t>
            </a:r>
            <a:r>
              <a:rPr lang="en-US" dirty="0">
                <a:hlinkClick r:id="rId6"/>
              </a:rPr>
              <a:t> Mentorship Award in Infectious Diseases</a:t>
            </a:r>
            <a:endParaRPr lang="en-US" dirty="0"/>
          </a:p>
          <a:p>
            <a:pPr lvl="1"/>
            <a:r>
              <a:rPr lang="en-US" dirty="0">
                <a:hlinkClick r:id="rId7"/>
              </a:rPr>
              <a:t>Juan A. </a:t>
            </a:r>
            <a:r>
              <a:rPr lang="en-US" dirty="0" err="1">
                <a:hlinkClick r:id="rId7"/>
              </a:rPr>
              <a:t>Embil</a:t>
            </a:r>
            <a:r>
              <a:rPr lang="en-US" dirty="0">
                <a:hlinkClick r:id="rId7"/>
              </a:rPr>
              <a:t> Trainee Award for Excellence in Infectious Diseases Research</a:t>
            </a:r>
            <a:endParaRPr lang="en-US" dirty="0"/>
          </a:p>
          <a:p>
            <a:endParaRPr lang="en-CA" dirty="0"/>
          </a:p>
        </p:txBody>
      </p:sp>
      <p:pic>
        <p:nvPicPr>
          <p:cNvPr id="4" name="Picture 2" descr="CFID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519" y="252742"/>
            <a:ext cx="2931175" cy="10756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52888" y="425574"/>
            <a:ext cx="4572000" cy="830997"/>
          </a:xfrm>
          <a:prstGeom prst="rect">
            <a:avLst/>
          </a:prstGeom>
        </p:spPr>
        <p:txBody>
          <a:bodyPr>
            <a:spAutoFit/>
          </a:bodyPr>
          <a:lstStyle/>
          <a:p>
            <a:r>
              <a:rPr lang="en-US" altLang="en-US" b="1" dirty="0">
                <a:solidFill>
                  <a:srgbClr val="800000"/>
                </a:solidFill>
                <a:latin typeface="Arial Narrow" panose="020B0606020202030204" pitchFamily="34" charset="0"/>
                <a:hlinkClick r:id="rId9"/>
              </a:rPr>
              <a:t>www.researchid.com</a:t>
            </a:r>
            <a:br>
              <a:rPr lang="en-US" altLang="en-US" b="1" dirty="0">
                <a:solidFill>
                  <a:srgbClr val="800000"/>
                </a:solidFill>
                <a:latin typeface="Arial Narrow" panose="020B0606020202030204" pitchFamily="34" charset="0"/>
              </a:rPr>
            </a:br>
            <a:endParaRPr lang="en-CA" dirty="0"/>
          </a:p>
        </p:txBody>
      </p:sp>
    </p:spTree>
    <p:extLst>
      <p:ext uri="{BB962C8B-B14F-4D97-AF65-F5344CB8AC3E}">
        <p14:creationId xmlns:p14="http://schemas.microsoft.com/office/powerpoint/2010/main" val="1841771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4BF5-1B58-439D-BCDF-26D5E21E6F60}"/>
              </a:ext>
            </a:extLst>
          </p:cNvPr>
          <p:cNvSpPr>
            <a:spLocks noGrp="1"/>
          </p:cNvSpPr>
          <p:nvPr>
            <p:ph type="title"/>
          </p:nvPr>
        </p:nvSpPr>
        <p:spPr/>
        <p:txBody>
          <a:bodyPr>
            <a:normAutofit fontScale="90000"/>
          </a:bodyPr>
          <a:lstStyle/>
          <a:p>
            <a:r>
              <a:rPr lang="en-US" sz="4400" b="1" dirty="0">
                <a:latin typeface="+mn-lt"/>
              </a:rPr>
              <a:t>CT head (Nov 17/20) </a:t>
            </a:r>
            <a:br>
              <a:rPr lang="en-US" dirty="0"/>
            </a:br>
            <a:r>
              <a:rPr lang="en-US" dirty="0"/>
              <a:t>Indication - aphasic and confused </a:t>
            </a:r>
            <a:br>
              <a:rPr lang="en-US" dirty="0"/>
            </a:br>
            <a:r>
              <a:rPr lang="en-US" dirty="0"/>
              <a:t>Finding - left tonsillar bleed</a:t>
            </a:r>
            <a:endParaRPr lang="en-CA" dirty="0"/>
          </a:p>
        </p:txBody>
      </p:sp>
      <p:pic>
        <p:nvPicPr>
          <p:cNvPr id="3" name="Picture 2">
            <a:extLst>
              <a:ext uri="{FF2B5EF4-FFF2-40B4-BE49-F238E27FC236}">
                <a16:creationId xmlns:a16="http://schemas.microsoft.com/office/drawing/2014/main" id="{AEF20A6D-3F44-4EE0-8EA6-002FA8819619}"/>
              </a:ext>
            </a:extLst>
          </p:cNvPr>
          <p:cNvPicPr>
            <a:picLocks noChangeAspect="1"/>
          </p:cNvPicPr>
          <p:nvPr/>
        </p:nvPicPr>
        <p:blipFill>
          <a:blip r:embed="rId2"/>
          <a:stretch>
            <a:fillRect/>
          </a:stretch>
        </p:blipFill>
        <p:spPr>
          <a:xfrm>
            <a:off x="0" y="2348199"/>
            <a:ext cx="9086850" cy="3571875"/>
          </a:xfrm>
          <a:prstGeom prst="rect">
            <a:avLst/>
          </a:prstGeom>
        </p:spPr>
      </p:pic>
      <p:sp>
        <p:nvSpPr>
          <p:cNvPr id="4" name="Rectangle 3">
            <a:extLst>
              <a:ext uri="{FF2B5EF4-FFF2-40B4-BE49-F238E27FC236}">
                <a16:creationId xmlns:a16="http://schemas.microsoft.com/office/drawing/2014/main" id="{9FA2DEF3-F489-45DC-B4FA-B5B6277165DA}"/>
              </a:ext>
            </a:extLst>
          </p:cNvPr>
          <p:cNvSpPr/>
          <p:nvPr/>
        </p:nvSpPr>
        <p:spPr>
          <a:xfrm>
            <a:off x="7682163" y="2349220"/>
            <a:ext cx="1404687" cy="5664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CA" sz="1350">
              <a:solidFill>
                <a:prstClr val="white"/>
              </a:solidFill>
              <a:latin typeface="Calibri" panose="020F0502020204030204"/>
            </a:endParaRPr>
          </a:p>
        </p:txBody>
      </p:sp>
    </p:spTree>
    <p:extLst>
      <p:ext uri="{BB962C8B-B14F-4D97-AF65-F5344CB8AC3E}">
        <p14:creationId xmlns:p14="http://schemas.microsoft.com/office/powerpoint/2010/main" val="744048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C11C-C07E-4733-8385-1410FD5B8011}"/>
              </a:ext>
            </a:extLst>
          </p:cNvPr>
          <p:cNvSpPr>
            <a:spLocks noGrp="1"/>
          </p:cNvSpPr>
          <p:nvPr>
            <p:ph type="title"/>
          </p:nvPr>
        </p:nvSpPr>
        <p:spPr/>
        <p:txBody>
          <a:bodyPr>
            <a:normAutofit fontScale="90000"/>
          </a:bodyPr>
          <a:lstStyle/>
          <a:p>
            <a:r>
              <a:rPr lang="en-US" sz="6000" b="1" dirty="0">
                <a:latin typeface="+mn-lt"/>
              </a:rPr>
              <a:t>CASE #1 Discussion Points</a:t>
            </a:r>
            <a:endParaRPr lang="en-CA" sz="6000" b="1" dirty="0">
              <a:latin typeface="+mn-lt"/>
            </a:endParaRPr>
          </a:p>
        </p:txBody>
      </p:sp>
      <p:sp>
        <p:nvSpPr>
          <p:cNvPr id="3" name="Content Placeholder 2">
            <a:extLst>
              <a:ext uri="{FF2B5EF4-FFF2-40B4-BE49-F238E27FC236}">
                <a16:creationId xmlns:a16="http://schemas.microsoft.com/office/drawing/2014/main" id="{BE384E5B-83DF-4B9B-8F19-04A60FF3F0A2}"/>
              </a:ext>
            </a:extLst>
          </p:cNvPr>
          <p:cNvSpPr>
            <a:spLocks noGrp="1"/>
          </p:cNvSpPr>
          <p:nvPr>
            <p:ph idx="1"/>
          </p:nvPr>
        </p:nvSpPr>
        <p:spPr/>
        <p:txBody>
          <a:bodyPr/>
          <a:lstStyle/>
          <a:p>
            <a:pPr marL="0" indent="0">
              <a:buNone/>
            </a:pPr>
            <a:r>
              <a:rPr lang="en-US" dirty="0"/>
              <a:t>1. GI symptoms in COVID 19</a:t>
            </a:r>
          </a:p>
          <a:p>
            <a:pPr marL="0" indent="0">
              <a:buNone/>
            </a:pPr>
            <a:r>
              <a:rPr lang="en-US" dirty="0"/>
              <a:t>2. CXR and CT findings in COVID 19</a:t>
            </a:r>
          </a:p>
          <a:p>
            <a:pPr marL="0" indent="0">
              <a:buNone/>
            </a:pPr>
            <a:r>
              <a:rPr lang="en-US" dirty="0"/>
              <a:t>3. Dexamethasone </a:t>
            </a:r>
          </a:p>
          <a:p>
            <a:pPr marL="0" indent="0">
              <a:buNone/>
            </a:pPr>
            <a:r>
              <a:rPr lang="en-US" dirty="0"/>
              <a:t>4. Elevated D Dimers</a:t>
            </a:r>
          </a:p>
          <a:p>
            <a:pPr>
              <a:buFontTx/>
              <a:buChar char="-"/>
            </a:pPr>
            <a:r>
              <a:rPr lang="en-US" dirty="0"/>
              <a:t>Clinical significance in COVID 19? </a:t>
            </a:r>
          </a:p>
          <a:p>
            <a:pPr>
              <a:buFontTx/>
              <a:buChar char="-"/>
            </a:pPr>
            <a:r>
              <a:rPr lang="en-US" dirty="0"/>
              <a:t>Risk of thrombosis and consumptive coagulopathy in COVID 19. </a:t>
            </a:r>
          </a:p>
          <a:p>
            <a:pPr>
              <a:buFontTx/>
              <a:buChar char="-"/>
            </a:pPr>
            <a:r>
              <a:rPr lang="en-US" dirty="0"/>
              <a:t>What are the recommendations for management?</a:t>
            </a:r>
            <a:endParaRPr lang="en-CA" dirty="0"/>
          </a:p>
        </p:txBody>
      </p:sp>
    </p:spTree>
    <p:extLst>
      <p:ext uri="{BB962C8B-B14F-4D97-AF65-F5344CB8AC3E}">
        <p14:creationId xmlns:p14="http://schemas.microsoft.com/office/powerpoint/2010/main" val="1041883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C4BB-6989-4E41-A126-A33BBA88C71B}"/>
              </a:ext>
            </a:extLst>
          </p:cNvPr>
          <p:cNvSpPr>
            <a:spLocks noGrp="1"/>
          </p:cNvSpPr>
          <p:nvPr>
            <p:ph type="title"/>
          </p:nvPr>
        </p:nvSpPr>
        <p:spPr/>
        <p:txBody>
          <a:bodyPr>
            <a:normAutofit/>
          </a:bodyPr>
          <a:lstStyle/>
          <a:p>
            <a:r>
              <a:rPr lang="en-US" sz="5400" b="1" dirty="0">
                <a:latin typeface="+mn-lt"/>
              </a:rPr>
              <a:t>Coagulopathies</a:t>
            </a:r>
          </a:p>
        </p:txBody>
      </p:sp>
      <p:sp>
        <p:nvSpPr>
          <p:cNvPr id="11" name="Content Placeholder 10">
            <a:extLst>
              <a:ext uri="{FF2B5EF4-FFF2-40B4-BE49-F238E27FC236}">
                <a16:creationId xmlns:a16="http://schemas.microsoft.com/office/drawing/2014/main" id="{015ADE98-1263-4825-AFDE-95B6531329AE}"/>
              </a:ext>
            </a:extLst>
          </p:cNvPr>
          <p:cNvSpPr>
            <a:spLocks noGrp="1"/>
          </p:cNvSpPr>
          <p:nvPr>
            <p:ph idx="1"/>
          </p:nvPr>
        </p:nvSpPr>
        <p:spPr>
          <a:xfrm>
            <a:off x="457200" y="1957386"/>
            <a:ext cx="8229600" cy="3802858"/>
          </a:xfrm>
        </p:spPr>
        <p:txBody>
          <a:bodyPr/>
          <a:lstStyle/>
          <a:p>
            <a:pPr marL="0" indent="0" algn="ctr">
              <a:spcBef>
                <a:spcPts val="450"/>
              </a:spcBef>
              <a:buNone/>
            </a:pPr>
            <a:r>
              <a:rPr lang="en-US" sz="1350" dirty="0"/>
              <a:t>The development of coagulopathy is the most significant poor prognostic feature of COVID-19</a:t>
            </a:r>
            <a:r>
              <a:rPr lang="en-US" sz="1350" baseline="30000" dirty="0"/>
              <a:t>1</a:t>
            </a:r>
          </a:p>
          <a:p>
            <a:pPr marL="0" indent="0" algn="ctr">
              <a:spcBef>
                <a:spcPts val="450"/>
              </a:spcBef>
              <a:buNone/>
            </a:pPr>
            <a:r>
              <a:rPr lang="en-US" sz="1350" dirty="0"/>
              <a:t>Mechanism is unclear, but may be related to cytokine storm</a:t>
            </a:r>
            <a:r>
              <a:rPr lang="en-US" sz="1350" baseline="30000" dirty="0"/>
              <a:t>1</a:t>
            </a:r>
          </a:p>
        </p:txBody>
      </p:sp>
      <p:sp>
        <p:nvSpPr>
          <p:cNvPr id="4" name="Footer Placeholder 3">
            <a:extLst>
              <a:ext uri="{FF2B5EF4-FFF2-40B4-BE49-F238E27FC236}">
                <a16:creationId xmlns:a16="http://schemas.microsoft.com/office/drawing/2014/main" id="{19846985-1F9A-48F8-955F-70BA507508A5}"/>
              </a:ext>
            </a:extLst>
          </p:cNvPr>
          <p:cNvSpPr>
            <a:spLocks noGrp="1"/>
          </p:cNvSpPr>
          <p:nvPr>
            <p:ph type="ftr" sz="quarter" idx="4294967295"/>
          </p:nvPr>
        </p:nvSpPr>
        <p:spPr>
          <a:xfrm>
            <a:off x="457200" y="5760244"/>
            <a:ext cx="3048000" cy="123444"/>
          </a:xfrm>
          <a:prstGeom prst="rect">
            <a:avLst/>
          </a:prstGeom>
        </p:spPr>
        <p:txBody>
          <a:bodyPr vert="horz" lIns="0" tIns="0" rIns="0" bIns="0" rtlCol="0" anchor="b"/>
          <a:lstStyle>
            <a:defPPr>
              <a:defRPr lang="en-US"/>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defRPr/>
            </a:pPr>
            <a:r>
              <a:rPr lang="en-US">
                <a:solidFill>
                  <a:prstClr val="black"/>
                </a:solidFill>
                <a:latin typeface="Calibri" panose="020F0502020204030204"/>
              </a:rPr>
              <a:t>Author’s Last Name, Conference Name, Year, Presentation #</a:t>
            </a:r>
            <a:endParaRPr lang="en-US" dirty="0">
              <a:solidFill>
                <a:prstClr val="black"/>
              </a:solidFill>
              <a:latin typeface="Arial"/>
            </a:endParaRPr>
          </a:p>
        </p:txBody>
      </p:sp>
      <p:sp>
        <p:nvSpPr>
          <p:cNvPr id="3" name="TextBox 2">
            <a:extLst>
              <a:ext uri="{FF2B5EF4-FFF2-40B4-BE49-F238E27FC236}">
                <a16:creationId xmlns:a16="http://schemas.microsoft.com/office/drawing/2014/main" id="{2EE01320-5E9F-41C2-B742-FF52A2B84460}"/>
              </a:ext>
            </a:extLst>
          </p:cNvPr>
          <p:cNvSpPr txBox="1"/>
          <p:nvPr/>
        </p:nvSpPr>
        <p:spPr>
          <a:xfrm>
            <a:off x="1702320" y="5497847"/>
            <a:ext cx="5739359" cy="186974"/>
          </a:xfrm>
          <a:prstGeom prst="rect">
            <a:avLst/>
          </a:prstGeom>
          <a:noFill/>
        </p:spPr>
        <p:txBody>
          <a:bodyPr wrap="square" lIns="0" tIns="0" rIns="0" bIns="0" rtlCol="0">
            <a:spAutoFit/>
          </a:bodyPr>
          <a:lstStyle/>
          <a:p>
            <a:pPr algn="ctr" defTabSz="685800">
              <a:lnSpc>
                <a:spcPct val="90000"/>
              </a:lnSpc>
              <a:defRPr/>
            </a:pPr>
            <a:r>
              <a:rPr lang="en-US" sz="1350" b="1" dirty="0">
                <a:solidFill>
                  <a:prstClr val="black"/>
                </a:solidFill>
                <a:latin typeface="Arial"/>
              </a:rPr>
              <a:t>Patients with COVID-19 may be at increased risk of coagulopathies</a:t>
            </a:r>
          </a:p>
        </p:txBody>
      </p:sp>
      <p:graphicFrame>
        <p:nvGraphicFramePr>
          <p:cNvPr id="14" name="Chart 13">
            <a:extLst>
              <a:ext uri="{FF2B5EF4-FFF2-40B4-BE49-F238E27FC236}">
                <a16:creationId xmlns:a16="http://schemas.microsoft.com/office/drawing/2014/main" id="{B8C1B0C7-712F-405E-8F98-4222FC11282E}"/>
              </a:ext>
            </a:extLst>
          </p:cNvPr>
          <p:cNvGraphicFramePr/>
          <p:nvPr/>
        </p:nvGraphicFramePr>
        <p:xfrm>
          <a:off x="281011" y="2904751"/>
          <a:ext cx="3426594" cy="269101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61786C0A-0ACD-4040-948D-A1BBA4E47239}"/>
              </a:ext>
            </a:extLst>
          </p:cNvPr>
          <p:cNvSpPr txBox="1"/>
          <p:nvPr/>
        </p:nvSpPr>
        <p:spPr>
          <a:xfrm>
            <a:off x="591144" y="2545535"/>
            <a:ext cx="3116461" cy="332399"/>
          </a:xfrm>
          <a:prstGeom prst="rect">
            <a:avLst/>
          </a:prstGeom>
          <a:noFill/>
        </p:spPr>
        <p:txBody>
          <a:bodyPr wrap="square" lIns="0" tIns="0" rIns="0" bIns="0" rtlCol="0">
            <a:spAutoFit/>
          </a:bodyPr>
          <a:lstStyle/>
          <a:p>
            <a:pPr algn="ctr" defTabSz="685800">
              <a:lnSpc>
                <a:spcPct val="90000"/>
              </a:lnSpc>
              <a:defRPr/>
            </a:pPr>
            <a:r>
              <a:rPr lang="en-US" sz="1200" b="1">
                <a:solidFill>
                  <a:prstClr val="black"/>
                </a:solidFill>
                <a:latin typeface="Arial"/>
              </a:rPr>
              <a:t>More Severe Disease in Patients with </a:t>
            </a:r>
            <a:br>
              <a:rPr lang="en-US" sz="1200" b="1">
                <a:solidFill>
                  <a:prstClr val="black"/>
                </a:solidFill>
                <a:latin typeface="Arial"/>
              </a:rPr>
            </a:br>
            <a:r>
              <a:rPr lang="en-US" sz="1200" b="1">
                <a:solidFill>
                  <a:prstClr val="black"/>
                </a:solidFill>
                <a:latin typeface="Arial"/>
              </a:rPr>
              <a:t>Low Platelets and Elevated </a:t>
            </a:r>
            <a:r>
              <a:rPr lang="en-US" sz="900" b="1" cap="small">
                <a:solidFill>
                  <a:prstClr val="black"/>
                </a:solidFill>
                <a:latin typeface="Arial"/>
              </a:rPr>
              <a:t>D</a:t>
            </a:r>
            <a:r>
              <a:rPr lang="en-US" sz="1200" b="1">
                <a:solidFill>
                  <a:prstClr val="black"/>
                </a:solidFill>
                <a:latin typeface="Arial"/>
              </a:rPr>
              <a:t>-dimer</a:t>
            </a:r>
            <a:r>
              <a:rPr lang="en-US" sz="1200" b="1" baseline="30000">
                <a:solidFill>
                  <a:prstClr val="black"/>
                </a:solidFill>
                <a:latin typeface="Arial"/>
              </a:rPr>
              <a:t>2</a:t>
            </a:r>
          </a:p>
        </p:txBody>
      </p:sp>
      <p:graphicFrame>
        <p:nvGraphicFramePr>
          <p:cNvPr id="16" name="Table 17">
            <a:extLst>
              <a:ext uri="{FF2B5EF4-FFF2-40B4-BE49-F238E27FC236}">
                <a16:creationId xmlns:a16="http://schemas.microsoft.com/office/drawing/2014/main" id="{2BAA8400-6D40-46CF-8B0F-E54C16B9B1D1}"/>
              </a:ext>
            </a:extLst>
          </p:cNvPr>
          <p:cNvGraphicFramePr>
            <a:graphicFrameLocks noGrp="1"/>
          </p:cNvGraphicFramePr>
          <p:nvPr/>
        </p:nvGraphicFramePr>
        <p:xfrm>
          <a:off x="4516636" y="2968910"/>
          <a:ext cx="4055865" cy="1390650"/>
        </p:xfrm>
        <a:graphic>
          <a:graphicData uri="http://schemas.openxmlformats.org/drawingml/2006/table">
            <a:tbl>
              <a:tblPr firstRow="1" bandRow="1">
                <a:tableStyleId>{6E25E649-3F16-4E02-A733-19D2CDBF48F0}</a:tableStyleId>
              </a:tblPr>
              <a:tblGrid>
                <a:gridCol w="1407121">
                  <a:extLst>
                    <a:ext uri="{9D8B030D-6E8A-4147-A177-3AD203B41FA5}">
                      <a16:colId xmlns:a16="http://schemas.microsoft.com/office/drawing/2014/main" val="3710941125"/>
                    </a:ext>
                  </a:extLst>
                </a:gridCol>
                <a:gridCol w="1667272">
                  <a:extLst>
                    <a:ext uri="{9D8B030D-6E8A-4147-A177-3AD203B41FA5}">
                      <a16:colId xmlns:a16="http://schemas.microsoft.com/office/drawing/2014/main" val="1373255976"/>
                    </a:ext>
                  </a:extLst>
                </a:gridCol>
                <a:gridCol w="981472">
                  <a:extLst>
                    <a:ext uri="{9D8B030D-6E8A-4147-A177-3AD203B41FA5}">
                      <a16:colId xmlns:a16="http://schemas.microsoft.com/office/drawing/2014/main" val="156689044"/>
                    </a:ext>
                  </a:extLst>
                </a:gridCol>
              </a:tblGrid>
              <a:tr h="278130">
                <a:tc>
                  <a:txBody>
                    <a:bodyPr/>
                    <a:lstStyle/>
                    <a:p>
                      <a:pPr algn="ctr"/>
                      <a:endParaRPr lang="en-US" sz="1200"/>
                    </a:p>
                  </a:txBody>
                  <a:tcPr marL="68580" marR="68580" marT="34290" marB="34290" anchor="ctr">
                    <a:solidFill>
                      <a:schemeClr val="bg1"/>
                    </a:solidFill>
                  </a:tcPr>
                </a:tc>
                <a:tc>
                  <a:txBody>
                    <a:bodyPr/>
                    <a:lstStyle/>
                    <a:p>
                      <a:pPr algn="ctr"/>
                      <a:r>
                        <a:rPr lang="en-US" sz="1200"/>
                        <a:t>Odds Ratio (95% CI)</a:t>
                      </a:r>
                    </a:p>
                  </a:txBody>
                  <a:tcPr marL="68580" marR="68580" marT="34290" marB="34290" anchor="ctr">
                    <a:solidFill>
                      <a:schemeClr val="tx2"/>
                    </a:solidFill>
                  </a:tcPr>
                </a:tc>
                <a:tc>
                  <a:txBody>
                    <a:bodyPr/>
                    <a:lstStyle/>
                    <a:p>
                      <a:pPr algn="ctr"/>
                      <a:r>
                        <a:rPr lang="en-US" sz="1200"/>
                        <a:t>P-value</a:t>
                      </a:r>
                      <a:endParaRPr lang="en-US" sz="1200" i="1"/>
                    </a:p>
                  </a:txBody>
                  <a:tcPr marL="68580" marR="68580" marT="34290" marB="34290" anchor="ctr">
                    <a:solidFill>
                      <a:schemeClr val="tx2"/>
                    </a:solidFill>
                  </a:tcPr>
                </a:tc>
                <a:extLst>
                  <a:ext uri="{0D108BD9-81ED-4DB2-BD59-A6C34878D82A}">
                    <a16:rowId xmlns:a16="http://schemas.microsoft.com/office/drawing/2014/main" val="2714929287"/>
                  </a:ext>
                </a:extLst>
              </a:tr>
              <a:tr h="278130">
                <a:tc>
                  <a:txBody>
                    <a:bodyPr/>
                    <a:lstStyle/>
                    <a:p>
                      <a:pPr algn="l"/>
                      <a:r>
                        <a:rPr lang="en-US" sz="1200"/>
                        <a:t>Prothrombin time</a:t>
                      </a:r>
                    </a:p>
                  </a:txBody>
                  <a:tcPr marL="68580" marR="68580" marT="34290" marB="34290" anchor="ctr"/>
                </a:tc>
                <a:tc>
                  <a:txBody>
                    <a:bodyPr/>
                    <a:lstStyle/>
                    <a:p>
                      <a:pPr algn="ctr"/>
                      <a:r>
                        <a:rPr lang="en-US" sz="1200"/>
                        <a:t>1.107 (1.008-1.215)</a:t>
                      </a:r>
                    </a:p>
                  </a:txBody>
                  <a:tcPr marL="68580" marR="68580" marT="34290" marB="34290" anchor="ctr"/>
                </a:tc>
                <a:tc>
                  <a:txBody>
                    <a:bodyPr/>
                    <a:lstStyle/>
                    <a:p>
                      <a:pPr algn="ctr"/>
                      <a:r>
                        <a:rPr lang="en-US" sz="1200"/>
                        <a:t>0.033</a:t>
                      </a:r>
                    </a:p>
                  </a:txBody>
                  <a:tcPr marL="68580" marR="68580" marT="34290" marB="34290" anchor="ctr"/>
                </a:tc>
                <a:extLst>
                  <a:ext uri="{0D108BD9-81ED-4DB2-BD59-A6C34878D82A}">
                    <a16:rowId xmlns:a16="http://schemas.microsoft.com/office/drawing/2014/main" val="587969122"/>
                  </a:ext>
                </a:extLst>
              </a:tr>
              <a:tr h="278130">
                <a:tc>
                  <a:txBody>
                    <a:bodyPr/>
                    <a:lstStyle/>
                    <a:p>
                      <a:pPr algn="l"/>
                      <a:r>
                        <a:rPr lang="en-US" sz="900"/>
                        <a:t>D</a:t>
                      </a:r>
                      <a:r>
                        <a:rPr lang="en-US" sz="1200"/>
                        <a:t>-dimer</a:t>
                      </a:r>
                    </a:p>
                  </a:txBody>
                  <a:tcPr marL="68580" marR="68580" marT="34290" marB="34290" anchor="ctr"/>
                </a:tc>
                <a:tc>
                  <a:txBody>
                    <a:bodyPr/>
                    <a:lstStyle/>
                    <a:p>
                      <a:pPr algn="ctr"/>
                      <a:r>
                        <a:rPr lang="en-US" sz="1200"/>
                        <a:t>1.058 (1.028-1.090)</a:t>
                      </a:r>
                    </a:p>
                  </a:txBody>
                  <a:tcPr marL="68580" marR="68580" marT="34290" marB="34290" anchor="ctr"/>
                </a:tc>
                <a:tc>
                  <a:txBody>
                    <a:bodyPr/>
                    <a:lstStyle/>
                    <a:p>
                      <a:pPr algn="ctr"/>
                      <a:r>
                        <a:rPr lang="en-US" sz="1200"/>
                        <a:t>&lt;0.001</a:t>
                      </a:r>
                    </a:p>
                  </a:txBody>
                  <a:tcPr marL="68580" marR="68580" marT="34290" marB="34290" anchor="ctr"/>
                </a:tc>
                <a:extLst>
                  <a:ext uri="{0D108BD9-81ED-4DB2-BD59-A6C34878D82A}">
                    <a16:rowId xmlns:a16="http://schemas.microsoft.com/office/drawing/2014/main" val="424633073"/>
                  </a:ext>
                </a:extLst>
              </a:tr>
              <a:tr h="278130">
                <a:tc>
                  <a:txBody>
                    <a:bodyPr/>
                    <a:lstStyle/>
                    <a:p>
                      <a:pPr algn="l"/>
                      <a:r>
                        <a:rPr lang="en-US" sz="1200"/>
                        <a:t>Age</a:t>
                      </a:r>
                    </a:p>
                  </a:txBody>
                  <a:tcPr marL="68580" marR="68580" marT="34290" marB="34290" anchor="ctr"/>
                </a:tc>
                <a:tc>
                  <a:txBody>
                    <a:bodyPr/>
                    <a:lstStyle/>
                    <a:p>
                      <a:pPr algn="ctr"/>
                      <a:r>
                        <a:rPr lang="en-US" sz="1200"/>
                        <a:t>1.033 (1.013-1.055)</a:t>
                      </a:r>
                    </a:p>
                  </a:txBody>
                  <a:tcPr marL="68580" marR="68580" marT="34290" marB="34290" anchor="ctr"/>
                </a:tc>
                <a:tc>
                  <a:txBody>
                    <a:bodyPr/>
                    <a:lstStyle/>
                    <a:p>
                      <a:pPr algn="ctr"/>
                      <a:r>
                        <a:rPr lang="en-US" sz="1200"/>
                        <a:t>0.002</a:t>
                      </a:r>
                    </a:p>
                  </a:txBody>
                  <a:tcPr marL="68580" marR="68580" marT="34290" marB="34290" anchor="ctr"/>
                </a:tc>
                <a:extLst>
                  <a:ext uri="{0D108BD9-81ED-4DB2-BD59-A6C34878D82A}">
                    <a16:rowId xmlns:a16="http://schemas.microsoft.com/office/drawing/2014/main" val="1733831485"/>
                  </a:ext>
                </a:extLst>
              </a:tr>
              <a:tr h="278130">
                <a:tc>
                  <a:txBody>
                    <a:bodyPr/>
                    <a:lstStyle/>
                    <a:p>
                      <a:pPr algn="l"/>
                      <a:r>
                        <a:rPr lang="en-US" sz="1200"/>
                        <a:t>Platelet count</a:t>
                      </a:r>
                    </a:p>
                  </a:txBody>
                  <a:tcPr marL="68580" marR="68580" marT="34290" marB="34290" anchor="ctr"/>
                </a:tc>
                <a:tc>
                  <a:txBody>
                    <a:bodyPr/>
                    <a:lstStyle/>
                    <a:p>
                      <a:pPr algn="ctr"/>
                      <a:r>
                        <a:rPr lang="en-US" sz="1200"/>
                        <a:t>0.996 (0.993-0.998)</a:t>
                      </a:r>
                    </a:p>
                  </a:txBody>
                  <a:tcPr marL="68580" marR="68580" marT="34290" marB="34290" anchor="ctr"/>
                </a:tc>
                <a:tc>
                  <a:txBody>
                    <a:bodyPr/>
                    <a:lstStyle/>
                    <a:p>
                      <a:pPr algn="ctr"/>
                      <a:r>
                        <a:rPr lang="en-US" sz="1200" dirty="0"/>
                        <a:t>0.001</a:t>
                      </a:r>
                    </a:p>
                  </a:txBody>
                  <a:tcPr marL="68580" marR="68580" marT="34290" marB="34290" anchor="ctr"/>
                </a:tc>
                <a:extLst>
                  <a:ext uri="{0D108BD9-81ED-4DB2-BD59-A6C34878D82A}">
                    <a16:rowId xmlns:a16="http://schemas.microsoft.com/office/drawing/2014/main" val="3967250114"/>
                  </a:ext>
                </a:extLst>
              </a:tr>
            </a:tbl>
          </a:graphicData>
        </a:graphic>
      </p:graphicFrame>
      <p:sp>
        <p:nvSpPr>
          <p:cNvPr id="31" name="TextBox 30">
            <a:extLst>
              <a:ext uri="{FF2B5EF4-FFF2-40B4-BE49-F238E27FC236}">
                <a16:creationId xmlns:a16="http://schemas.microsoft.com/office/drawing/2014/main" id="{5133AEDA-6697-4DC6-8758-D71E96D10688}"/>
              </a:ext>
            </a:extLst>
          </p:cNvPr>
          <p:cNvSpPr txBox="1"/>
          <p:nvPr/>
        </p:nvSpPr>
        <p:spPr>
          <a:xfrm>
            <a:off x="5082777" y="2545535"/>
            <a:ext cx="3116461" cy="332399"/>
          </a:xfrm>
          <a:prstGeom prst="rect">
            <a:avLst/>
          </a:prstGeom>
          <a:noFill/>
        </p:spPr>
        <p:txBody>
          <a:bodyPr wrap="square" lIns="0" tIns="0" rIns="0" bIns="0" rtlCol="0">
            <a:spAutoFit/>
          </a:bodyPr>
          <a:lstStyle/>
          <a:p>
            <a:pPr algn="ctr" defTabSz="685800">
              <a:lnSpc>
                <a:spcPct val="90000"/>
              </a:lnSpc>
              <a:defRPr/>
            </a:pPr>
            <a:r>
              <a:rPr lang="en-US" sz="1200" b="1">
                <a:solidFill>
                  <a:prstClr val="black"/>
                </a:solidFill>
                <a:latin typeface="Arial"/>
              </a:rPr>
              <a:t>Multivariate Correlative Factors of 28-day Mortality in Severe COVID-19</a:t>
            </a:r>
            <a:r>
              <a:rPr lang="en-US" sz="1200" b="1" baseline="30000">
                <a:solidFill>
                  <a:prstClr val="black"/>
                </a:solidFill>
                <a:latin typeface="Arial"/>
              </a:rPr>
              <a:t>3</a:t>
            </a:r>
          </a:p>
        </p:txBody>
      </p:sp>
      <p:sp>
        <p:nvSpPr>
          <p:cNvPr id="19" name="TextBox 18">
            <a:extLst>
              <a:ext uri="{FF2B5EF4-FFF2-40B4-BE49-F238E27FC236}">
                <a16:creationId xmlns:a16="http://schemas.microsoft.com/office/drawing/2014/main" id="{8E443F7C-54F9-43B7-AEAB-8FC74B6576FC}"/>
              </a:ext>
            </a:extLst>
          </p:cNvPr>
          <p:cNvSpPr txBox="1"/>
          <p:nvPr/>
        </p:nvSpPr>
        <p:spPr>
          <a:xfrm>
            <a:off x="4516636" y="4537677"/>
            <a:ext cx="4120158" cy="738664"/>
          </a:xfrm>
          <a:prstGeom prst="rect">
            <a:avLst/>
          </a:prstGeom>
          <a:noFill/>
        </p:spPr>
        <p:txBody>
          <a:bodyPr wrap="square" lIns="0" tIns="0" rIns="0" bIns="0" rtlCol="0">
            <a:spAutoFit/>
          </a:bodyPr>
          <a:lstStyle/>
          <a:p>
            <a:pPr marL="214313" indent="-214313" defTabSz="685800">
              <a:buFont typeface="Arial" panose="020B0604020202020204" pitchFamily="34" charset="0"/>
              <a:buChar char="•"/>
              <a:defRPr/>
            </a:pPr>
            <a:r>
              <a:rPr lang="en-US" sz="1200">
                <a:solidFill>
                  <a:prstClr val="black"/>
                </a:solidFill>
                <a:latin typeface="Arial"/>
              </a:rPr>
              <a:t>International Society on Thrombosis and Hemostasis recommends measuring </a:t>
            </a:r>
            <a:r>
              <a:rPr lang="en-US" sz="900">
                <a:solidFill>
                  <a:prstClr val="black"/>
                </a:solidFill>
                <a:latin typeface="Arial"/>
              </a:rPr>
              <a:t>D</a:t>
            </a:r>
            <a:r>
              <a:rPr lang="en-US" sz="1200">
                <a:solidFill>
                  <a:prstClr val="black"/>
                </a:solidFill>
                <a:latin typeface="Arial"/>
              </a:rPr>
              <a:t>-dimers, prothrombin time, and platelet count (decreasing order of importance) in all patients who present with COVID-19 infection</a:t>
            </a:r>
            <a:r>
              <a:rPr lang="en-US" sz="1200" baseline="30000">
                <a:solidFill>
                  <a:prstClr val="black"/>
                </a:solidFill>
                <a:latin typeface="Arial"/>
              </a:rPr>
              <a:t>1</a:t>
            </a:r>
          </a:p>
        </p:txBody>
      </p:sp>
    </p:spTree>
    <p:extLst>
      <p:ext uri="{BB962C8B-B14F-4D97-AF65-F5344CB8AC3E}">
        <p14:creationId xmlns:p14="http://schemas.microsoft.com/office/powerpoint/2010/main" val="3716096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509A7-5B1E-46C0-802B-CE8D0AAE83C0}"/>
              </a:ext>
            </a:extLst>
          </p:cNvPr>
          <p:cNvSpPr>
            <a:spLocks noGrp="1"/>
          </p:cNvSpPr>
          <p:nvPr>
            <p:ph type="title"/>
          </p:nvPr>
        </p:nvSpPr>
        <p:spPr/>
        <p:txBody>
          <a:bodyPr/>
          <a:lstStyle/>
          <a:p>
            <a:r>
              <a:rPr lang="en-US" dirty="0"/>
              <a:t>Treatment Dose Anticoagulation and </a:t>
            </a:r>
            <a:br>
              <a:rPr lang="en-US" dirty="0"/>
            </a:br>
            <a:r>
              <a:rPr lang="en-US" dirty="0"/>
              <a:t>In-Hospital Survival Among Patients With COVID-19</a:t>
            </a:r>
          </a:p>
        </p:txBody>
      </p:sp>
      <p:sp>
        <p:nvSpPr>
          <p:cNvPr id="6" name="Content Placeholder 5">
            <a:extLst>
              <a:ext uri="{FF2B5EF4-FFF2-40B4-BE49-F238E27FC236}">
                <a16:creationId xmlns:a16="http://schemas.microsoft.com/office/drawing/2014/main" id="{FA6CDC90-83E2-4CC7-B8AD-C0A3440BB6AF}"/>
              </a:ext>
            </a:extLst>
          </p:cNvPr>
          <p:cNvSpPr>
            <a:spLocks noGrp="1"/>
          </p:cNvSpPr>
          <p:nvPr>
            <p:ph sz="half" idx="1"/>
          </p:nvPr>
        </p:nvSpPr>
        <p:spPr/>
        <p:txBody>
          <a:bodyPr/>
          <a:lstStyle/>
          <a:p>
            <a:r>
              <a:rPr lang="en-US" sz="1800" dirty="0">
                <a:cs typeface="Calibri" panose="020F0502020204030204" pitchFamily="34" charset="0"/>
              </a:rPr>
              <a:t>Single-center, retrospective study at Mount Sinai Health System, New York, compared survival with treatment dose anticoagulation vs prophylactic dose or no anticoagulation in hospitalized patients with COVID-19, March 14 - April 11, 2020 (N = 2773)</a:t>
            </a:r>
          </a:p>
          <a:p>
            <a:pPr lvl="1"/>
            <a:r>
              <a:rPr lang="en-US" sz="1650" dirty="0">
                <a:cs typeface="Calibri" panose="020F0502020204030204" pitchFamily="34" charset="0"/>
              </a:rPr>
              <a:t>Median hospitalization duration: </a:t>
            </a:r>
            <a:br>
              <a:rPr lang="en-US" sz="1650" dirty="0">
                <a:cs typeface="Calibri" panose="020F0502020204030204" pitchFamily="34" charset="0"/>
              </a:rPr>
            </a:br>
            <a:r>
              <a:rPr lang="en-US" sz="1650" dirty="0">
                <a:cs typeface="Calibri" panose="020F0502020204030204" pitchFamily="34" charset="0"/>
              </a:rPr>
              <a:t>5 days</a:t>
            </a:r>
          </a:p>
          <a:p>
            <a:pPr lvl="1"/>
            <a:r>
              <a:rPr lang="en-US" sz="1650" dirty="0">
                <a:cs typeface="Calibri" panose="020F0502020204030204" pitchFamily="34" charset="0"/>
              </a:rPr>
              <a:t>Median </a:t>
            </a:r>
            <a:r>
              <a:rPr lang="en-US" sz="1650" dirty="0">
                <a:solidFill>
                  <a:srgbClr val="000000"/>
                </a:solidFill>
                <a:ea typeface="+mn-ea"/>
                <a:cs typeface="Calibri" panose="020F0502020204030204" pitchFamily="34" charset="0"/>
              </a:rPr>
              <a:t>anticoagulation</a:t>
            </a:r>
            <a:r>
              <a:rPr lang="en-US" sz="1650" dirty="0">
                <a:cs typeface="Calibri" panose="020F0502020204030204" pitchFamily="34" charset="0"/>
              </a:rPr>
              <a:t> duration: </a:t>
            </a:r>
            <a:br>
              <a:rPr lang="en-US" sz="1650" dirty="0">
                <a:cs typeface="Calibri" panose="020F0502020204030204" pitchFamily="34" charset="0"/>
              </a:rPr>
            </a:br>
            <a:r>
              <a:rPr lang="en-US" sz="1650" dirty="0">
                <a:cs typeface="Calibri" panose="020F0502020204030204" pitchFamily="34" charset="0"/>
              </a:rPr>
              <a:t>3 days</a:t>
            </a:r>
          </a:p>
        </p:txBody>
      </p:sp>
      <p:sp>
        <p:nvSpPr>
          <p:cNvPr id="2" name="Content Placeholder 1">
            <a:extLst>
              <a:ext uri="{FF2B5EF4-FFF2-40B4-BE49-F238E27FC236}">
                <a16:creationId xmlns:a16="http://schemas.microsoft.com/office/drawing/2014/main" id="{CF4EC8E2-57FF-4B60-9927-AFF29521CE52}"/>
              </a:ext>
            </a:extLst>
          </p:cNvPr>
          <p:cNvSpPr>
            <a:spLocks noGrp="1"/>
          </p:cNvSpPr>
          <p:nvPr>
            <p:ph sz="half" idx="2"/>
          </p:nvPr>
        </p:nvSpPr>
        <p:spPr>
          <a:xfrm>
            <a:off x="4594246" y="1460256"/>
            <a:ext cx="3922178" cy="1060084"/>
          </a:xfrm>
        </p:spPr>
        <p:txBody>
          <a:bodyPr/>
          <a:lstStyle/>
          <a:p>
            <a:r>
              <a:rPr lang="en-US" sz="1800" dirty="0"/>
              <a:t>Longer duration of TDAC associated with reduced mortality risk (aHR*: 0.86/day; 95% CI: 0.82-0.89;</a:t>
            </a:r>
            <a:r>
              <a:rPr lang="en-US" sz="1800" i="1" dirty="0"/>
              <a:t> P </a:t>
            </a:r>
            <a:r>
              <a:rPr lang="en-US" sz="1800" dirty="0"/>
              <a:t>&lt; .001)</a:t>
            </a:r>
          </a:p>
          <a:p>
            <a:endParaRPr lang="en-US" dirty="0"/>
          </a:p>
        </p:txBody>
      </p:sp>
      <p:sp>
        <p:nvSpPr>
          <p:cNvPr id="9" name="Rectangle 8">
            <a:extLst>
              <a:ext uri="{FF2B5EF4-FFF2-40B4-BE49-F238E27FC236}">
                <a16:creationId xmlns:a16="http://schemas.microsoft.com/office/drawing/2014/main" id="{A0250BF0-691B-40AD-880C-16447F1D5C2D}"/>
              </a:ext>
            </a:extLst>
          </p:cNvPr>
          <p:cNvSpPr>
            <a:spLocks noChangeArrowheads="1"/>
          </p:cNvSpPr>
          <p:nvPr/>
        </p:nvSpPr>
        <p:spPr bwMode="auto">
          <a:xfrm>
            <a:off x="7044684" y="5623544"/>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685800">
              <a:lnSpc>
                <a:spcPct val="100000"/>
              </a:lnSpc>
              <a:spcBef>
                <a:spcPct val="0"/>
              </a:spcBef>
              <a:spcAft>
                <a:spcPct val="0"/>
              </a:spcAft>
              <a:buClrTx/>
              <a:buNone/>
              <a:defRPr/>
            </a:pPr>
            <a:endParaRPr lang="en-US" altLang="en-US" sz="1050" dirty="0">
              <a:solidFill>
                <a:srgbClr val="455560"/>
              </a:solidFill>
              <a:latin typeface="Calibri" panose="020F0502020204030204" pitchFamily="34" charset="0"/>
            </a:endParaRPr>
          </a:p>
        </p:txBody>
      </p:sp>
      <p:sp>
        <p:nvSpPr>
          <p:cNvPr id="11" name="Text Box 11">
            <a:extLst>
              <a:ext uri="{FF2B5EF4-FFF2-40B4-BE49-F238E27FC236}">
                <a16:creationId xmlns:a16="http://schemas.microsoft.com/office/drawing/2014/main" id="{F940CDAF-F7CB-46AC-8CC2-6B360E7F3BAA}"/>
              </a:ext>
            </a:extLst>
          </p:cNvPr>
          <p:cNvSpPr txBox="1">
            <a:spLocks noChangeArrowheads="1"/>
          </p:cNvSpPr>
          <p:nvPr/>
        </p:nvSpPr>
        <p:spPr bwMode="auto">
          <a:xfrm>
            <a:off x="637381" y="6204530"/>
            <a:ext cx="60078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685800">
              <a:lnSpc>
                <a:spcPct val="100000"/>
              </a:lnSpc>
              <a:spcBef>
                <a:spcPct val="0"/>
              </a:spcBef>
              <a:spcAft>
                <a:spcPct val="0"/>
              </a:spcAft>
              <a:buClrTx/>
              <a:buNone/>
              <a:defRPr/>
            </a:pPr>
            <a:r>
              <a:rPr lang="da-DK" altLang="en-US" sz="900" dirty="0">
                <a:solidFill>
                  <a:srgbClr val="455560"/>
                </a:solidFill>
                <a:latin typeface="Calibri" panose="020F0502020204030204" pitchFamily="34" charset="0"/>
              </a:rPr>
              <a:t>Paranjpe. JACC. 2020;76:122.</a:t>
            </a:r>
          </a:p>
        </p:txBody>
      </p:sp>
      <p:graphicFrame>
        <p:nvGraphicFramePr>
          <p:cNvPr id="13" name="Group 3">
            <a:extLst>
              <a:ext uri="{FF2B5EF4-FFF2-40B4-BE49-F238E27FC236}">
                <a16:creationId xmlns:a16="http://schemas.microsoft.com/office/drawing/2014/main" id="{D8D7DEE5-B0DA-4B76-8B8E-5DF50EA7AA39}"/>
              </a:ext>
            </a:extLst>
          </p:cNvPr>
          <p:cNvGraphicFramePr>
            <a:graphicFrameLocks/>
          </p:cNvGraphicFramePr>
          <p:nvPr/>
        </p:nvGraphicFramePr>
        <p:xfrm>
          <a:off x="4689475" y="2916842"/>
          <a:ext cx="3911600" cy="2476560"/>
        </p:xfrm>
        <a:graphic>
          <a:graphicData uri="http://schemas.openxmlformats.org/drawingml/2006/table">
            <a:tbl>
              <a:tblPr/>
              <a:tblGrid>
                <a:gridCol w="2062443">
                  <a:extLst>
                    <a:ext uri="{9D8B030D-6E8A-4147-A177-3AD203B41FA5}">
                      <a16:colId xmlns:a16="http://schemas.microsoft.com/office/drawing/2014/main" val="20000"/>
                    </a:ext>
                  </a:extLst>
                </a:gridCol>
                <a:gridCol w="849992">
                  <a:extLst>
                    <a:ext uri="{9D8B030D-6E8A-4147-A177-3AD203B41FA5}">
                      <a16:colId xmlns:a16="http://schemas.microsoft.com/office/drawing/2014/main" val="20001"/>
                    </a:ext>
                  </a:extLst>
                </a:gridCol>
                <a:gridCol w="999165">
                  <a:extLst>
                    <a:ext uri="{9D8B030D-6E8A-4147-A177-3AD203B41FA5}">
                      <a16:colId xmlns:a16="http://schemas.microsoft.com/office/drawing/2014/main" val="20002"/>
                    </a:ext>
                  </a:extLst>
                </a:gridCol>
              </a:tblGrid>
              <a:tr h="4800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Outcome</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TDAC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786)</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No TDAC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1987)</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27433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In-hospital mortality, %</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22.5</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22.8</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23176467"/>
                  </a:ext>
                </a:extLst>
              </a:tr>
              <a:tr h="2743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survival, days</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21</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6858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Mechanical ventilation, %</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In-hospital mortality, %</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Median survival, days</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29.8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29.1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21</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8.1</a:t>
                      </a:r>
                      <a:r>
                        <a:rPr lang="en-US" sz="1400" b="0" baseline="30000" dirty="0">
                          <a:solidFill>
                            <a:schemeClr val="bg1"/>
                          </a:solidFill>
                          <a:latin typeface="Calibri" panose="020F0502020204030204" pitchFamily="34" charset="0"/>
                        </a:rPr>
                        <a:t>†</a:t>
                      </a:r>
                      <a:endParaRPr kumimoji="0" lang="en-US" sz="1400" b="0" i="0" u="none" strike="noStrike" cap="none" normalizeH="0" baseline="3000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62.7</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2743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Major bleeding, %</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1.9</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0D902775-2DCA-4B5C-A29D-8B4B7CAC855C}"/>
              </a:ext>
            </a:extLst>
          </p:cNvPr>
          <p:cNvSpPr txBox="1"/>
          <p:nvPr/>
        </p:nvSpPr>
        <p:spPr bwMode="auto">
          <a:xfrm>
            <a:off x="697038" y="5773970"/>
            <a:ext cx="83681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685800">
              <a:spcBef>
                <a:spcPct val="50000"/>
              </a:spcBef>
              <a:spcAft>
                <a:spcPct val="0"/>
              </a:spcAft>
              <a:defRPr/>
            </a:pPr>
            <a:r>
              <a:rPr lang="en-US" sz="1050" dirty="0">
                <a:solidFill>
                  <a:srgbClr val="000000"/>
                </a:solidFill>
                <a:latin typeface="Calibri" panose="020F0502020204030204" pitchFamily="34" charset="0"/>
              </a:rPr>
              <a:t>*Adjusted for age, sex, ethnicity, BMI, history of hypertension, heart failure, atrial fibrillation, type 2 diabetes, anticoagulation use prior to hospitalization, and admission date. †</a:t>
            </a:r>
            <a:r>
              <a:rPr lang="en-US" sz="1050" i="1" dirty="0">
                <a:solidFill>
                  <a:srgbClr val="000000"/>
                </a:solidFill>
                <a:latin typeface="Calibri" panose="020F0502020204030204" pitchFamily="34" charset="0"/>
              </a:rPr>
              <a:t>P</a:t>
            </a:r>
            <a:r>
              <a:rPr lang="en-US" sz="1050" dirty="0">
                <a:solidFill>
                  <a:srgbClr val="000000"/>
                </a:solidFill>
                <a:latin typeface="Calibri" panose="020F0502020204030204" pitchFamily="34" charset="0"/>
              </a:rPr>
              <a:t> &lt; .001.</a:t>
            </a:r>
          </a:p>
        </p:txBody>
      </p:sp>
      <p:sp>
        <p:nvSpPr>
          <p:cNvPr id="4" name="Rectangle 3">
            <a:extLst>
              <a:ext uri="{FF2B5EF4-FFF2-40B4-BE49-F238E27FC236}">
                <a16:creationId xmlns:a16="http://schemas.microsoft.com/office/drawing/2014/main" id="{BDACDD78-5C30-4A28-B0E1-07FAF661FFA9}"/>
              </a:ext>
            </a:extLst>
          </p:cNvPr>
          <p:cNvSpPr/>
          <p:nvPr/>
        </p:nvSpPr>
        <p:spPr>
          <a:xfrm>
            <a:off x="8281007" y="1202911"/>
            <a:ext cx="470835" cy="276999"/>
          </a:xfrm>
          <a:prstGeom prst="rect">
            <a:avLst/>
          </a:prstGeom>
          <a:noFill/>
        </p:spPr>
        <p:txBody>
          <a:bodyPr wrap="none">
            <a:spAutoFit/>
          </a:bodyPr>
          <a:lstStyle/>
          <a:p>
            <a:pPr algn="ctr" defTabSz="685800">
              <a:defRPr/>
            </a:pPr>
            <a:r>
              <a:rPr lang="en-US" sz="1200" dirty="0">
                <a:solidFill>
                  <a:srgbClr val="FFFFFF"/>
                </a:solidFill>
                <a:latin typeface="Calibri" panose="020F0502020204030204" pitchFamily="34" charset="0"/>
              </a:rPr>
              <a:t>New</a:t>
            </a:r>
            <a:endParaRPr lang="en-US" sz="1200" dirty="0">
              <a:solidFill>
                <a:srgbClr val="FFFFFF"/>
              </a:solidFill>
              <a:latin typeface="Arial"/>
            </a:endParaRPr>
          </a:p>
        </p:txBody>
      </p:sp>
    </p:spTree>
    <p:extLst>
      <p:ext uri="{BB962C8B-B14F-4D97-AF65-F5344CB8AC3E}">
        <p14:creationId xmlns:p14="http://schemas.microsoft.com/office/powerpoint/2010/main" val="4098090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1AEC0B-72D7-460F-BD99-8BA382B90634}"/>
              </a:ext>
            </a:extLst>
          </p:cNvPr>
          <p:cNvSpPr>
            <a:spLocks noGrp="1"/>
          </p:cNvSpPr>
          <p:nvPr>
            <p:ph type="title"/>
          </p:nvPr>
        </p:nvSpPr>
        <p:spPr/>
        <p:txBody>
          <a:bodyPr/>
          <a:lstStyle/>
          <a:p>
            <a:r>
              <a:rPr lang="en-US" dirty="0"/>
              <a:t>Prophylactic Dose vs Therapeutic Dose </a:t>
            </a:r>
            <a:br>
              <a:rPr lang="en-US" dirty="0"/>
            </a:br>
            <a:r>
              <a:rPr lang="en-US" dirty="0"/>
              <a:t>Anticoagulation in COVID-19</a:t>
            </a:r>
          </a:p>
        </p:txBody>
      </p:sp>
      <p:sp>
        <p:nvSpPr>
          <p:cNvPr id="6" name="Content Placeholder 5">
            <a:extLst>
              <a:ext uri="{FF2B5EF4-FFF2-40B4-BE49-F238E27FC236}">
                <a16:creationId xmlns:a16="http://schemas.microsoft.com/office/drawing/2014/main" id="{7A384740-E2E0-4E0B-AF84-84AB15A85EFA}"/>
              </a:ext>
            </a:extLst>
          </p:cNvPr>
          <p:cNvSpPr>
            <a:spLocks noGrp="1"/>
          </p:cNvSpPr>
          <p:nvPr>
            <p:ph idx="1"/>
          </p:nvPr>
        </p:nvSpPr>
        <p:spPr>
          <a:xfrm>
            <a:off x="453507" y="1992035"/>
            <a:ext cx="8158147" cy="1539029"/>
          </a:xfrm>
        </p:spPr>
        <p:txBody>
          <a:bodyPr/>
          <a:lstStyle/>
          <a:p>
            <a:r>
              <a:rPr lang="en-US" sz="1800" kern="1200" dirty="0">
                <a:solidFill>
                  <a:prstClr val="black"/>
                </a:solidFill>
                <a:cs typeface="Calibri" panose="020F0502020204030204" pitchFamily="34" charset="0"/>
              </a:rPr>
              <a:t>Retrospective, 2-center, cohort study compared in-hospital mortality with prophylactic dose vs therapeutic dose AC with heparin or low-molecular-weight heparin upon admission in COVID-19 patients, April 1-25, 2020 (N = 374) </a:t>
            </a:r>
          </a:p>
          <a:p>
            <a:pPr lvl="1"/>
            <a:r>
              <a:rPr lang="en-US" sz="1650" kern="1200" dirty="0">
                <a:solidFill>
                  <a:prstClr val="black"/>
                </a:solidFill>
                <a:ea typeface="+mn-ea"/>
                <a:cs typeface="Calibri" panose="020F0502020204030204" pitchFamily="34" charset="0"/>
              </a:rPr>
              <a:t>Excluded therapeutic AC for thrombotic indication; prophylactic AC group received only prophylactic dosing for whole inpatient duration</a:t>
            </a:r>
          </a:p>
          <a:p>
            <a:pPr marL="0" indent="0">
              <a:buNone/>
            </a:pPr>
            <a:endParaRPr lang="en-US" sz="1200" kern="1200" dirty="0">
              <a:solidFill>
                <a:prstClr val="black"/>
              </a:solidFill>
              <a:cs typeface="Calibri" panose="020F0502020204030204" pitchFamily="34" charset="0"/>
            </a:endParaRPr>
          </a:p>
          <a:p>
            <a:endParaRPr lang="en-US" kern="1200" dirty="0">
              <a:solidFill>
                <a:prstClr val="black"/>
              </a:solidFill>
              <a:cs typeface="Calibri" panose="020F0502020204030204" pitchFamily="34" charset="0"/>
            </a:endParaRPr>
          </a:p>
          <a:p>
            <a:endParaRPr lang="en-US" dirty="0"/>
          </a:p>
        </p:txBody>
      </p:sp>
      <p:sp>
        <p:nvSpPr>
          <p:cNvPr id="2" name="Text Box 11">
            <a:extLst>
              <a:ext uri="{FF2B5EF4-FFF2-40B4-BE49-F238E27FC236}">
                <a16:creationId xmlns:a16="http://schemas.microsoft.com/office/drawing/2014/main" id="{91C0B367-4C2B-4280-ADDA-D6EE829B41B5}"/>
              </a:ext>
            </a:extLst>
          </p:cNvPr>
          <p:cNvSpPr txBox="1">
            <a:spLocks noChangeArrowheads="1"/>
          </p:cNvSpPr>
          <p:nvPr/>
        </p:nvSpPr>
        <p:spPr bwMode="auto">
          <a:xfrm>
            <a:off x="351852" y="6080672"/>
            <a:ext cx="60078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defTabSz="685800">
              <a:lnSpc>
                <a:spcPct val="100000"/>
              </a:lnSpc>
              <a:spcBef>
                <a:spcPct val="0"/>
              </a:spcBef>
              <a:spcAft>
                <a:spcPct val="0"/>
              </a:spcAft>
              <a:buClrTx/>
              <a:buNone/>
              <a:defRPr/>
            </a:pPr>
            <a:r>
              <a:rPr lang="en-US" altLang="en-US" sz="900" dirty="0">
                <a:solidFill>
                  <a:srgbClr val="455560"/>
                </a:solidFill>
                <a:latin typeface="Calibri" panose="020F0502020204030204" pitchFamily="34" charset="0"/>
              </a:rPr>
              <a:t>Motta. medRxiv. 2020;[Preprint]. Note: This study has not been peer reviewed. </a:t>
            </a:r>
            <a:endParaRPr lang="da-DK" altLang="en-US" sz="900" dirty="0">
              <a:solidFill>
                <a:srgbClr val="455560"/>
              </a:solidFill>
              <a:latin typeface="Calibri" panose="020F0502020204030204" pitchFamily="34" charset="0"/>
            </a:endParaRPr>
          </a:p>
        </p:txBody>
      </p:sp>
      <p:graphicFrame>
        <p:nvGraphicFramePr>
          <p:cNvPr id="3" name="Group 3">
            <a:extLst>
              <a:ext uri="{FF2B5EF4-FFF2-40B4-BE49-F238E27FC236}">
                <a16:creationId xmlns:a16="http://schemas.microsoft.com/office/drawing/2014/main" id="{51B19B27-1117-4B83-B901-FA4491BD7228}"/>
              </a:ext>
            </a:extLst>
          </p:cNvPr>
          <p:cNvGraphicFramePr>
            <a:graphicFrameLocks/>
          </p:cNvGraphicFramePr>
          <p:nvPr/>
        </p:nvGraphicFramePr>
        <p:xfrm>
          <a:off x="542926" y="3531064"/>
          <a:ext cx="8058150" cy="1767888"/>
        </p:xfrm>
        <a:graphic>
          <a:graphicData uri="http://schemas.openxmlformats.org/drawingml/2006/table">
            <a:tbl>
              <a:tblPr/>
              <a:tblGrid>
                <a:gridCol w="2359466">
                  <a:extLst>
                    <a:ext uri="{9D8B030D-6E8A-4147-A177-3AD203B41FA5}">
                      <a16:colId xmlns:a16="http://schemas.microsoft.com/office/drawing/2014/main" val="20000"/>
                    </a:ext>
                  </a:extLst>
                </a:gridCol>
                <a:gridCol w="2671996">
                  <a:extLst>
                    <a:ext uri="{9D8B030D-6E8A-4147-A177-3AD203B41FA5}">
                      <a16:colId xmlns:a16="http://schemas.microsoft.com/office/drawing/2014/main" val="20001"/>
                    </a:ext>
                  </a:extLst>
                </a:gridCol>
                <a:gridCol w="3026688">
                  <a:extLst>
                    <a:ext uri="{9D8B030D-6E8A-4147-A177-3AD203B41FA5}">
                      <a16:colId xmlns:a16="http://schemas.microsoft.com/office/drawing/2014/main" val="3371798880"/>
                    </a:ext>
                  </a:extLst>
                </a:gridCol>
              </a:tblGrid>
              <a:tr h="4800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Outcome</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Prophylactic Dose 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299)</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Therapeutic Dose AC</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75)</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27433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In-hospital mortality, %</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14.4</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38.7</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23176467"/>
                  </a:ext>
                </a:extLst>
              </a:tr>
              <a:tr h="4800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Crude risk ratio (95% CI)</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 </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value</a:t>
                      </a:r>
                      <a:endParaRPr kumimoji="0" lang="en-US" sz="14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2.7 (1.8-4.0)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&lt; .001</a:t>
                      </a:r>
                    </a:p>
                  </a:txBody>
                  <a:tcPr marL="91274" marR="91274"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hMerge="1">
                  <a:txBody>
                    <a:bodyPr/>
                    <a:lstStyle/>
                    <a:p>
                      <a:endParaRPr lang="en-US"/>
                    </a:p>
                  </a:txBody>
                  <a:tcPr/>
                </a:tc>
                <a:extLst>
                  <a:ext uri="{0D108BD9-81ED-4DB2-BD59-A6C34878D82A}">
                    <a16:rowId xmlns:a16="http://schemas.microsoft.com/office/drawing/2014/main" val="10002"/>
                  </a:ext>
                </a:extLst>
              </a:tr>
              <a:tr h="4800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Adjusted risk ratio* (95% CI)</a:t>
                      </a:r>
                    </a:p>
                    <a:p>
                      <a:pPr marL="342900" marR="0" lvl="0" indent="-2286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P </a:t>
                      </a: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value</a:t>
                      </a:r>
                      <a:endParaRPr kumimoji="0" lang="en-US" sz="1400" b="0" i="1"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endParaRP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2.3 (1.0-4.9)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.04</a:t>
                      </a:r>
                    </a:p>
                  </a:txBody>
                  <a:tcPr marL="91274" marR="91274"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C3F3FEA3-992C-4772-98A9-6EAE51CC82F3}"/>
              </a:ext>
            </a:extLst>
          </p:cNvPr>
          <p:cNvSpPr txBox="1"/>
          <p:nvPr/>
        </p:nvSpPr>
        <p:spPr bwMode="auto">
          <a:xfrm>
            <a:off x="311757" y="5558776"/>
            <a:ext cx="805815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685800">
              <a:spcBef>
                <a:spcPct val="50000"/>
              </a:spcBef>
              <a:spcAft>
                <a:spcPct val="0"/>
              </a:spcAft>
              <a:defRPr/>
            </a:pPr>
            <a:r>
              <a:rPr lang="en-US" sz="1050" dirty="0">
                <a:solidFill>
                  <a:srgbClr val="000000"/>
                </a:solidFill>
                <a:latin typeface="Calibri" panose="020F0502020204030204" pitchFamily="34" charset="0"/>
              </a:rPr>
              <a:t>*Logistical model included AC dosage, age, ethnicity, diabetes, history of heart disease or cancer, hyperlipidemia, intensive care, peak CRP, mechanical ventilation, and antibiotic use.</a:t>
            </a:r>
          </a:p>
        </p:txBody>
      </p:sp>
      <p:sp>
        <p:nvSpPr>
          <p:cNvPr id="13" name="Rectangle 12">
            <a:extLst>
              <a:ext uri="{FF2B5EF4-FFF2-40B4-BE49-F238E27FC236}">
                <a16:creationId xmlns:a16="http://schemas.microsoft.com/office/drawing/2014/main" id="{FAE0D2CD-74DD-4B07-B267-86EA72C49350}"/>
              </a:ext>
            </a:extLst>
          </p:cNvPr>
          <p:cNvSpPr/>
          <p:nvPr/>
        </p:nvSpPr>
        <p:spPr>
          <a:xfrm>
            <a:off x="8281007" y="1202911"/>
            <a:ext cx="470835" cy="276999"/>
          </a:xfrm>
          <a:prstGeom prst="rect">
            <a:avLst/>
          </a:prstGeom>
          <a:noFill/>
        </p:spPr>
        <p:txBody>
          <a:bodyPr wrap="none">
            <a:spAutoFit/>
          </a:bodyPr>
          <a:lstStyle/>
          <a:p>
            <a:pPr algn="ctr" defTabSz="685800">
              <a:defRPr/>
            </a:pPr>
            <a:r>
              <a:rPr lang="en-US" sz="1200" dirty="0">
                <a:solidFill>
                  <a:srgbClr val="FFFFFF"/>
                </a:solidFill>
                <a:latin typeface="Calibri" panose="020F0502020204030204" pitchFamily="34" charset="0"/>
              </a:rPr>
              <a:t>New</a:t>
            </a:r>
            <a:endParaRPr lang="en-US" sz="1200" dirty="0">
              <a:solidFill>
                <a:srgbClr val="FFFFFF"/>
              </a:solidFill>
              <a:latin typeface="Arial"/>
            </a:endParaRPr>
          </a:p>
        </p:txBody>
      </p:sp>
    </p:spTree>
    <p:extLst>
      <p:ext uri="{BB962C8B-B14F-4D97-AF65-F5344CB8AC3E}">
        <p14:creationId xmlns:p14="http://schemas.microsoft.com/office/powerpoint/2010/main" val="694043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1E53-E090-4BDF-AA70-5059C6631BC5}"/>
              </a:ext>
            </a:extLst>
          </p:cNvPr>
          <p:cNvSpPr>
            <a:spLocks noGrp="1"/>
          </p:cNvSpPr>
          <p:nvPr>
            <p:ph type="title"/>
          </p:nvPr>
        </p:nvSpPr>
        <p:spPr/>
        <p:txBody>
          <a:bodyPr/>
          <a:lstStyle/>
          <a:p>
            <a:r>
              <a:rPr lang="en-US" dirty="0"/>
              <a:t>Guidance on Thromboprophylaxis</a:t>
            </a:r>
          </a:p>
        </p:txBody>
      </p:sp>
      <p:graphicFrame>
        <p:nvGraphicFramePr>
          <p:cNvPr id="5" name="Group 3">
            <a:extLst>
              <a:ext uri="{FF2B5EF4-FFF2-40B4-BE49-F238E27FC236}">
                <a16:creationId xmlns:a16="http://schemas.microsoft.com/office/drawing/2014/main" id="{0172A9C8-9763-4633-984F-F54BF0FB1840}"/>
              </a:ext>
            </a:extLst>
          </p:cNvPr>
          <p:cNvGraphicFramePr>
            <a:graphicFrameLocks/>
          </p:cNvGraphicFramePr>
          <p:nvPr>
            <p:extLst>
              <p:ext uri="{D42A27DB-BD31-4B8C-83A1-F6EECF244321}">
                <p14:modId xmlns:p14="http://schemas.microsoft.com/office/powerpoint/2010/main" val="2757503356"/>
              </p:ext>
            </p:extLst>
          </p:nvPr>
        </p:nvGraphicFramePr>
        <p:xfrm>
          <a:off x="333340" y="1885716"/>
          <a:ext cx="8450571" cy="3337584"/>
        </p:xfrm>
        <a:graphic>
          <a:graphicData uri="http://schemas.openxmlformats.org/drawingml/2006/table">
            <a:tbl>
              <a:tblPr/>
              <a:tblGrid>
                <a:gridCol w="4260205">
                  <a:extLst>
                    <a:ext uri="{9D8B030D-6E8A-4147-A177-3AD203B41FA5}">
                      <a16:colId xmlns:a16="http://schemas.microsoft.com/office/drawing/2014/main" val="20001"/>
                    </a:ext>
                  </a:extLst>
                </a:gridCol>
                <a:gridCol w="4190366">
                  <a:extLst>
                    <a:ext uri="{9D8B030D-6E8A-4147-A177-3AD203B41FA5}">
                      <a16:colId xmlns:a16="http://schemas.microsoft.com/office/drawing/2014/main" val="4256074120"/>
                    </a:ext>
                  </a:extLst>
                </a:gridCol>
              </a:tblGrid>
              <a:tr h="2743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NIH</a:t>
                      </a:r>
                      <a:r>
                        <a:rPr kumimoji="0" lang="en-US" sz="1400" b="1" i="0" u="none" strike="noStrike" cap="none" normalizeH="0" baseline="30000" dirty="0">
                          <a:ln>
                            <a:noFill/>
                          </a:ln>
                          <a:solidFill>
                            <a:schemeClr val="tx1"/>
                          </a:solidFill>
                          <a:effectLst/>
                          <a:latin typeface="Calibri" panose="020F0502020204030204" pitchFamily="34" charset="0"/>
                        </a:rPr>
                        <a:t>[1]</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ASH</a:t>
                      </a:r>
                      <a:r>
                        <a:rPr kumimoji="0" lang="en-US" sz="1400" b="1" i="0" u="none" strike="noStrike" cap="none" normalizeH="0" baseline="30000" dirty="0">
                          <a:ln>
                            <a:noFill/>
                          </a:ln>
                          <a:solidFill>
                            <a:schemeClr val="tx1"/>
                          </a:solidFill>
                          <a:effectLst/>
                          <a:latin typeface="Calibri" panose="020F0502020204030204" pitchFamily="34" charset="0"/>
                        </a:rPr>
                        <a:t>[2]</a:t>
                      </a:r>
                    </a:p>
                  </a:txBody>
                  <a:tcPr marL="91274" marR="91274"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2743212">
                <a:tc>
                  <a:txBody>
                    <a:bodyPr/>
                    <a:lstStyle/>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Hospitalized adults with COVID-19 should receive VTE prophylaxis per the SoC for other hospitalized adults</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Anticoagulant or antiplatelet therapy should not be used to prevent arterial thrombosis outside of the usual SoC for patients without COVID-19</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Currently insufficient data to recommend for or against the use of thrombolytics or increasing anticoagulant doses for VTE prophylaxis in hospitalized COVID-19 patients outside of clinical trial</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Hospitalized patients should not be routinely discharged on VTE prophylaxis (extended VTE prophylaxis can be considered in patients with low bleeding risk and high VTE risk)</a:t>
                      </a:r>
                    </a:p>
                  </a:txBody>
                  <a:tcPr marL="91274" marR="91274"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All hospitalized adults with COVID-19 should receive thromboprophylaxis with low-molecular-weight heparin over unfractionated heparin, unless bleeding risk outweighs thrombosis risk</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Fondaparinux is recommended in the setting of heparin-induced thrombocytopenia</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In patients in whom anticoagulants are contraindicated or unavailable, use mechanical thromboprophylaxis (eg, pneumatic compression devices)</a:t>
                      </a:r>
                    </a:p>
                    <a:p>
                      <a:pPr marL="182880" marR="0" lvl="0" indent="-18288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Encourage participation on clinical trials rather than empiric use of therapeutic-dose heparin in COVID-19 patients with no other indication for therapeutic dose anticoagulation</a:t>
                      </a:r>
                    </a:p>
                  </a:txBody>
                  <a:tcPr marL="91274" marR="91274"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23176467"/>
                  </a:ext>
                </a:extLst>
              </a:tr>
            </a:tbl>
          </a:graphicData>
        </a:graphic>
      </p:graphicFrame>
      <p:sp>
        <p:nvSpPr>
          <p:cNvPr id="11" name="Text Box 15">
            <a:extLst>
              <a:ext uri="{FF2B5EF4-FFF2-40B4-BE49-F238E27FC236}">
                <a16:creationId xmlns:a16="http://schemas.microsoft.com/office/drawing/2014/main" id="{A0748DC2-C2EB-4F0A-9E37-C4EBBB6193B3}"/>
              </a:ext>
            </a:extLst>
          </p:cNvPr>
          <p:cNvSpPr txBox="1">
            <a:spLocks noChangeArrowheads="1"/>
          </p:cNvSpPr>
          <p:nvPr/>
        </p:nvSpPr>
        <p:spPr bwMode="auto">
          <a:xfrm>
            <a:off x="309563" y="5487354"/>
            <a:ext cx="6087296" cy="369332"/>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800">
              <a:defRPr/>
            </a:pPr>
            <a:r>
              <a:rPr lang="en-US" altLang="en-US" sz="900" b="0" spc="-8" dirty="0">
                <a:solidFill>
                  <a:srgbClr val="455560"/>
                </a:solidFill>
                <a:latin typeface="Calibri" panose="020F0502020204030204" pitchFamily="34" charset="0"/>
              </a:rPr>
              <a:t>1. NIH. COVID-19 Treatment Guidelines. Updated: May 12, 2020. 2. American Society of Hematology. COVID-19 and VTE/ Anticoagulation: Frequently Asked Questions. 3. Spyropoulos. J Thromb Haemost. 2020;[Epub]. 4. Moores. CHEST. 2020;[Epub].</a:t>
            </a:r>
            <a:endParaRPr lang="en-US" altLang="en-US" sz="900" b="0" dirty="0">
              <a:solidFill>
                <a:srgbClr val="455560"/>
              </a:solidFill>
              <a:latin typeface="Calibri" panose="020F0502020204030204" pitchFamily="34" charset="0"/>
            </a:endParaRPr>
          </a:p>
        </p:txBody>
      </p:sp>
      <p:sp>
        <p:nvSpPr>
          <p:cNvPr id="13" name="TextBox 12">
            <a:extLst>
              <a:ext uri="{FF2B5EF4-FFF2-40B4-BE49-F238E27FC236}">
                <a16:creationId xmlns:a16="http://schemas.microsoft.com/office/drawing/2014/main" id="{86A6AF4B-6589-4A3E-BF36-82D41CDFB533}"/>
              </a:ext>
            </a:extLst>
          </p:cNvPr>
          <p:cNvSpPr txBox="1"/>
          <p:nvPr/>
        </p:nvSpPr>
        <p:spPr bwMode="auto">
          <a:xfrm>
            <a:off x="542925" y="5223300"/>
            <a:ext cx="796568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685800">
              <a:spcBef>
                <a:spcPct val="50000"/>
              </a:spcBef>
              <a:spcAft>
                <a:spcPct val="0"/>
              </a:spcAft>
              <a:defRPr/>
            </a:pPr>
            <a:r>
              <a:rPr lang="en-US" sz="1050" dirty="0">
                <a:solidFill>
                  <a:srgbClr val="000000"/>
                </a:solidFill>
                <a:latin typeface="Calibri" panose="020F0502020204030204" pitchFamily="34" charset="0"/>
              </a:rPr>
              <a:t>*Additional recommendations available from the International Society on Thrombosis and Haemostasis</a:t>
            </a:r>
            <a:r>
              <a:rPr lang="en-US" sz="1050" baseline="30000" dirty="0">
                <a:solidFill>
                  <a:srgbClr val="000000"/>
                </a:solidFill>
                <a:latin typeface="Calibri" panose="020F0502020204030204" pitchFamily="34" charset="0"/>
              </a:rPr>
              <a:t>[3]</a:t>
            </a:r>
            <a:r>
              <a:rPr lang="en-US" sz="1050" dirty="0">
                <a:solidFill>
                  <a:srgbClr val="000000"/>
                </a:solidFill>
                <a:latin typeface="Calibri" panose="020F0502020204030204" pitchFamily="34" charset="0"/>
              </a:rPr>
              <a:t>, and CHEST.</a:t>
            </a:r>
            <a:r>
              <a:rPr lang="en-US" sz="1050" baseline="30000" dirty="0">
                <a:solidFill>
                  <a:srgbClr val="000000"/>
                </a:solidFill>
                <a:latin typeface="Calibri" panose="020F0502020204030204" pitchFamily="34" charset="0"/>
              </a:rPr>
              <a:t>[4]</a:t>
            </a:r>
          </a:p>
        </p:txBody>
      </p:sp>
      <p:sp>
        <p:nvSpPr>
          <p:cNvPr id="12" name="TextBox 11">
            <a:extLst>
              <a:ext uri="{FF2B5EF4-FFF2-40B4-BE49-F238E27FC236}">
                <a16:creationId xmlns:a16="http://schemas.microsoft.com/office/drawing/2014/main" id="{4C55980E-4368-43A1-BCC6-C2C8E0AC0448}"/>
              </a:ext>
            </a:extLst>
          </p:cNvPr>
          <p:cNvSpPr txBox="1"/>
          <p:nvPr/>
        </p:nvSpPr>
        <p:spPr bwMode="auto">
          <a:xfrm>
            <a:off x="532348" y="1415826"/>
            <a:ext cx="82687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defTabSz="685800" fontAlgn="base">
              <a:spcBef>
                <a:spcPct val="0"/>
              </a:spcBef>
              <a:spcAft>
                <a:spcPct val="0"/>
              </a:spcAft>
              <a:buClr>
                <a:srgbClr val="4DA1BB"/>
              </a:buClr>
              <a:defRPr/>
            </a:pPr>
            <a:r>
              <a:rPr lang="en-GB" sz="1650" b="1" dirty="0">
                <a:solidFill>
                  <a:srgbClr val="000000"/>
                </a:solidFill>
                <a:latin typeface="Calibri" panose="020F0502020204030204" pitchFamily="34" charset="0"/>
              </a:rPr>
              <a:t>Recommending Organization*</a:t>
            </a:r>
          </a:p>
        </p:txBody>
      </p:sp>
      <p:sp>
        <p:nvSpPr>
          <p:cNvPr id="4" name="Rectangle 3">
            <a:extLst>
              <a:ext uri="{FF2B5EF4-FFF2-40B4-BE49-F238E27FC236}">
                <a16:creationId xmlns:a16="http://schemas.microsoft.com/office/drawing/2014/main" id="{585887F3-2511-440C-9EA8-6A46D608E15C}"/>
              </a:ext>
            </a:extLst>
          </p:cNvPr>
          <p:cNvSpPr/>
          <p:nvPr/>
        </p:nvSpPr>
        <p:spPr>
          <a:xfrm>
            <a:off x="8281007" y="1202911"/>
            <a:ext cx="470835" cy="276999"/>
          </a:xfrm>
          <a:prstGeom prst="rect">
            <a:avLst/>
          </a:prstGeom>
          <a:noFill/>
        </p:spPr>
        <p:txBody>
          <a:bodyPr wrap="none">
            <a:spAutoFit/>
          </a:bodyPr>
          <a:lstStyle/>
          <a:p>
            <a:pPr algn="ctr" defTabSz="685800">
              <a:defRPr/>
            </a:pPr>
            <a:r>
              <a:rPr lang="en-US" sz="1200" dirty="0">
                <a:solidFill>
                  <a:srgbClr val="FFFFFF"/>
                </a:solidFill>
                <a:latin typeface="Calibri" panose="020F0502020204030204" pitchFamily="34" charset="0"/>
              </a:rPr>
              <a:t>New</a:t>
            </a:r>
            <a:endParaRPr lang="en-US" sz="1200" dirty="0">
              <a:solidFill>
                <a:srgbClr val="FFFFFF"/>
              </a:solidFill>
              <a:latin typeface="Arial"/>
            </a:endParaRPr>
          </a:p>
        </p:txBody>
      </p:sp>
    </p:spTree>
    <p:extLst>
      <p:ext uri="{BB962C8B-B14F-4D97-AF65-F5344CB8AC3E}">
        <p14:creationId xmlns:p14="http://schemas.microsoft.com/office/powerpoint/2010/main" val="1283295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C202-7130-4EA6-8D5A-69B62902E247}"/>
              </a:ext>
            </a:extLst>
          </p:cNvPr>
          <p:cNvSpPr>
            <a:spLocks noGrp="1"/>
          </p:cNvSpPr>
          <p:nvPr>
            <p:ph type="title"/>
          </p:nvPr>
        </p:nvSpPr>
        <p:spPr/>
        <p:txBody>
          <a:bodyPr/>
          <a:lstStyle/>
          <a:p>
            <a:r>
              <a:rPr lang="en-US" sz="4400" dirty="0"/>
              <a:t>Case #2</a:t>
            </a:r>
          </a:p>
        </p:txBody>
      </p:sp>
      <p:sp>
        <p:nvSpPr>
          <p:cNvPr id="4" name="Footer Placeholder 3">
            <a:extLst>
              <a:ext uri="{FF2B5EF4-FFF2-40B4-BE49-F238E27FC236}">
                <a16:creationId xmlns:a16="http://schemas.microsoft.com/office/drawing/2014/main" id="{74E43C00-BE7A-460C-A18F-75F63A1CF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0228E-0588-4588-A9B7-617E87BC47B7}"/>
              </a:ext>
            </a:extLst>
          </p:cNvPr>
          <p:cNvSpPr>
            <a:spLocks noGrp="1"/>
          </p:cNvSpPr>
          <p:nvPr>
            <p:ph type="sldNum" sz="quarter" idx="12"/>
          </p:nvPr>
        </p:nvSpPr>
        <p:spPr/>
        <p:txBody>
          <a:bodyPr/>
          <a:lstStyle/>
          <a:p>
            <a:fld id="{5339919A-1AF4-8143-B305-C972D12AEE0C}" type="slidenum">
              <a:rPr lang="en-US" smtClean="0"/>
              <a:pPr/>
              <a:t>46</a:t>
            </a:fld>
            <a:endParaRPr lang="en-US"/>
          </a:p>
        </p:txBody>
      </p:sp>
      <p:pic>
        <p:nvPicPr>
          <p:cNvPr id="6" name="Picture 5">
            <a:extLst>
              <a:ext uri="{FF2B5EF4-FFF2-40B4-BE49-F238E27FC236}">
                <a16:creationId xmlns:a16="http://schemas.microsoft.com/office/drawing/2014/main" id="{B91078B6-57A7-4207-8DCD-CBDDA6B331A2}"/>
              </a:ext>
            </a:extLst>
          </p:cNvPr>
          <p:cNvPicPr>
            <a:picLocks noChangeAspect="1"/>
          </p:cNvPicPr>
          <p:nvPr/>
        </p:nvPicPr>
        <p:blipFill>
          <a:blip r:embed="rId2"/>
          <a:stretch>
            <a:fillRect/>
          </a:stretch>
        </p:blipFill>
        <p:spPr>
          <a:xfrm>
            <a:off x="5844140" y="146263"/>
            <a:ext cx="3042147" cy="2206833"/>
          </a:xfrm>
          <a:prstGeom prst="rect">
            <a:avLst/>
          </a:prstGeom>
        </p:spPr>
      </p:pic>
      <p:sp>
        <p:nvSpPr>
          <p:cNvPr id="7" name="Rectangle 6">
            <a:extLst>
              <a:ext uri="{FF2B5EF4-FFF2-40B4-BE49-F238E27FC236}">
                <a16:creationId xmlns:a16="http://schemas.microsoft.com/office/drawing/2014/main" id="{6D2CCB98-FC29-41E3-8D23-AA08EBAC2234}"/>
              </a:ext>
            </a:extLst>
          </p:cNvPr>
          <p:cNvSpPr/>
          <p:nvPr/>
        </p:nvSpPr>
        <p:spPr>
          <a:xfrm>
            <a:off x="5809211" y="2346865"/>
            <a:ext cx="2922226" cy="523220"/>
          </a:xfrm>
          <a:prstGeom prst="rect">
            <a:avLst/>
          </a:prstGeom>
        </p:spPr>
        <p:txBody>
          <a:bodyPr wrap="square">
            <a:spAutoFit/>
          </a:bodyPr>
          <a:lstStyle/>
          <a:p>
            <a:pPr algn="ctr"/>
            <a:r>
              <a:rPr lang="en-US" sz="1400" dirty="0">
                <a:solidFill>
                  <a:srgbClr val="000000"/>
                </a:solidFill>
                <a:latin typeface="Arial" panose="020B0604020202020204" pitchFamily="34" charset="0"/>
              </a:rPr>
              <a:t>Slight increased pulmonary opacities in right lung base</a:t>
            </a:r>
            <a:endParaRPr lang="en-US" sz="1400" dirty="0"/>
          </a:p>
        </p:txBody>
      </p:sp>
      <p:sp>
        <p:nvSpPr>
          <p:cNvPr id="8" name="Rectangle 7">
            <a:extLst>
              <a:ext uri="{FF2B5EF4-FFF2-40B4-BE49-F238E27FC236}">
                <a16:creationId xmlns:a16="http://schemas.microsoft.com/office/drawing/2014/main" id="{011FE553-C32E-4DD4-8220-42992A77D9D7}"/>
              </a:ext>
            </a:extLst>
          </p:cNvPr>
          <p:cNvSpPr/>
          <p:nvPr/>
        </p:nvSpPr>
        <p:spPr>
          <a:xfrm>
            <a:off x="5893390" y="5272289"/>
            <a:ext cx="3063567" cy="738664"/>
          </a:xfrm>
          <a:prstGeom prst="rect">
            <a:avLst/>
          </a:prstGeom>
        </p:spPr>
        <p:txBody>
          <a:bodyPr wrap="square">
            <a:spAutoFit/>
          </a:bodyPr>
          <a:lstStyle/>
          <a:p>
            <a:pPr algn="ctr"/>
            <a:r>
              <a:rPr lang="en-US" sz="1400" dirty="0">
                <a:solidFill>
                  <a:srgbClr val="000000"/>
                </a:solidFill>
                <a:latin typeface="Arial" panose="020B0604020202020204" pitchFamily="34" charset="0"/>
              </a:rPr>
              <a:t>Bilateral patchy peripheral </a:t>
            </a:r>
            <a:r>
              <a:rPr lang="en-US" sz="1400" dirty="0" err="1">
                <a:solidFill>
                  <a:srgbClr val="000000"/>
                </a:solidFill>
                <a:latin typeface="Arial" panose="020B0604020202020204" pitchFamily="34" charset="0"/>
              </a:rPr>
              <a:t>groundglass</a:t>
            </a:r>
            <a:r>
              <a:rPr lang="en-US" sz="1400" dirty="0">
                <a:solidFill>
                  <a:srgbClr val="000000"/>
                </a:solidFill>
                <a:latin typeface="Arial" panose="020B0604020202020204" pitchFamily="34" charset="0"/>
              </a:rPr>
              <a:t> opacities with rounded morphology and reversed halo sign</a:t>
            </a:r>
            <a:endParaRPr lang="en-US" sz="1400" dirty="0"/>
          </a:p>
        </p:txBody>
      </p:sp>
      <p:pic>
        <p:nvPicPr>
          <p:cNvPr id="9" name="Picture 8">
            <a:extLst>
              <a:ext uri="{FF2B5EF4-FFF2-40B4-BE49-F238E27FC236}">
                <a16:creationId xmlns:a16="http://schemas.microsoft.com/office/drawing/2014/main" id="{80600851-1125-4A9C-B91C-DD780A28EEE6}"/>
              </a:ext>
            </a:extLst>
          </p:cNvPr>
          <p:cNvPicPr>
            <a:picLocks noChangeAspect="1"/>
          </p:cNvPicPr>
          <p:nvPr/>
        </p:nvPicPr>
        <p:blipFill>
          <a:blip r:embed="rId3"/>
          <a:stretch>
            <a:fillRect/>
          </a:stretch>
        </p:blipFill>
        <p:spPr>
          <a:xfrm>
            <a:off x="5964061" y="2935934"/>
            <a:ext cx="2922226" cy="2270506"/>
          </a:xfrm>
          <a:prstGeom prst="rect">
            <a:avLst/>
          </a:prstGeom>
        </p:spPr>
      </p:pic>
      <p:sp>
        <p:nvSpPr>
          <p:cNvPr id="10" name="TextBox 9">
            <a:extLst>
              <a:ext uri="{FF2B5EF4-FFF2-40B4-BE49-F238E27FC236}">
                <a16:creationId xmlns:a16="http://schemas.microsoft.com/office/drawing/2014/main" id="{A31D6DAF-0211-4229-9DA2-D7F8F512B8FA}"/>
              </a:ext>
            </a:extLst>
          </p:cNvPr>
          <p:cNvSpPr txBox="1"/>
          <p:nvPr/>
        </p:nvSpPr>
        <p:spPr>
          <a:xfrm>
            <a:off x="409575" y="1495425"/>
            <a:ext cx="5019675" cy="4401205"/>
          </a:xfrm>
          <a:prstGeom prst="rect">
            <a:avLst/>
          </a:prstGeom>
          <a:noFill/>
        </p:spPr>
        <p:txBody>
          <a:bodyPr wrap="square" rtlCol="0">
            <a:spAutoFit/>
          </a:bodyPr>
          <a:lstStyle/>
          <a:p>
            <a:pPr algn="l"/>
            <a:r>
              <a:rPr lang="en-US" sz="1400" dirty="0">
                <a:solidFill>
                  <a:schemeClr val="accent2"/>
                </a:solidFill>
              </a:rPr>
              <a:t>65 year old male with asthma presents with </a:t>
            </a:r>
            <a:r>
              <a:rPr lang="en-US" sz="1400" dirty="0">
                <a:solidFill>
                  <a:srgbClr val="FF0000"/>
                </a:solidFill>
              </a:rPr>
              <a:t>3 days of fatigue and dyspnea on exertion</a:t>
            </a:r>
            <a:r>
              <a:rPr lang="en-US" sz="1400" dirty="0">
                <a:solidFill>
                  <a:schemeClr val="accent2"/>
                </a:solidFill>
              </a:rPr>
              <a:t>. He denies fevers, chills, cough, N/V, or diarrhea.</a:t>
            </a:r>
          </a:p>
          <a:p>
            <a:pPr algn="l"/>
            <a:endParaRPr lang="en-US" sz="1400" dirty="0">
              <a:solidFill>
                <a:schemeClr val="accent2"/>
              </a:solidFill>
            </a:endParaRPr>
          </a:p>
          <a:p>
            <a:pPr algn="l"/>
            <a:r>
              <a:rPr lang="en-US" sz="1400" dirty="0">
                <a:solidFill>
                  <a:schemeClr val="accent2"/>
                </a:solidFill>
              </a:rPr>
              <a:t>CXR performed at urgent care; referred to ED to rule out PE</a:t>
            </a:r>
          </a:p>
          <a:p>
            <a:pPr algn="l"/>
            <a:endParaRPr lang="en-US" sz="1400" dirty="0">
              <a:solidFill>
                <a:schemeClr val="accent2"/>
              </a:solidFill>
            </a:endParaRPr>
          </a:p>
          <a:p>
            <a:pPr algn="l"/>
            <a:r>
              <a:rPr lang="en-US" sz="1400" dirty="0">
                <a:solidFill>
                  <a:schemeClr val="accent2"/>
                </a:solidFill>
              </a:rPr>
              <a:t>T 97.6, HR 84, RR 20, BP 142/90, SaO2 </a:t>
            </a:r>
            <a:r>
              <a:rPr lang="en-US" sz="1400" dirty="0">
                <a:solidFill>
                  <a:srgbClr val="FF0000"/>
                </a:solidFill>
              </a:rPr>
              <a:t>94%</a:t>
            </a:r>
            <a:r>
              <a:rPr lang="en-US" sz="1400" dirty="0">
                <a:solidFill>
                  <a:schemeClr val="accent2"/>
                </a:solidFill>
              </a:rPr>
              <a:t> on RA</a:t>
            </a:r>
          </a:p>
          <a:p>
            <a:pPr algn="l"/>
            <a:r>
              <a:rPr lang="en-US" sz="1400" dirty="0">
                <a:solidFill>
                  <a:schemeClr val="accent2"/>
                </a:solidFill>
              </a:rPr>
              <a:t>No acute distress</a:t>
            </a:r>
          </a:p>
          <a:p>
            <a:pPr algn="l"/>
            <a:endParaRPr lang="en-US" sz="1400" dirty="0">
              <a:solidFill>
                <a:schemeClr val="accent2"/>
              </a:solidFill>
            </a:endParaRPr>
          </a:p>
          <a:p>
            <a:pPr algn="l"/>
            <a:r>
              <a:rPr lang="en-US" sz="1400" dirty="0">
                <a:solidFill>
                  <a:schemeClr val="accent2"/>
                </a:solidFill>
              </a:rPr>
              <a:t>CBC normal</a:t>
            </a:r>
          </a:p>
          <a:p>
            <a:pPr algn="l"/>
            <a:r>
              <a:rPr lang="en-US" sz="1400" dirty="0">
                <a:solidFill>
                  <a:schemeClr val="accent2"/>
                </a:solidFill>
              </a:rPr>
              <a:t>BMP normal</a:t>
            </a:r>
          </a:p>
          <a:p>
            <a:pPr algn="l"/>
            <a:r>
              <a:rPr lang="en-US" sz="1400" dirty="0">
                <a:solidFill>
                  <a:schemeClr val="accent2"/>
                </a:solidFill>
              </a:rPr>
              <a:t>CRP </a:t>
            </a:r>
            <a:r>
              <a:rPr lang="en-US" sz="1400" dirty="0">
                <a:solidFill>
                  <a:srgbClr val="FF0000"/>
                </a:solidFill>
              </a:rPr>
              <a:t>0.35</a:t>
            </a:r>
          </a:p>
          <a:p>
            <a:r>
              <a:rPr lang="en-US" sz="1400" dirty="0">
                <a:solidFill>
                  <a:schemeClr val="accent2"/>
                </a:solidFill>
              </a:rPr>
              <a:t>SARS-CoV-2 </a:t>
            </a:r>
            <a:r>
              <a:rPr lang="en-US" sz="1400" dirty="0">
                <a:solidFill>
                  <a:srgbClr val="FF0000"/>
                </a:solidFill>
              </a:rPr>
              <a:t>DETECTED</a:t>
            </a:r>
            <a:r>
              <a:rPr lang="en-US" sz="1400" dirty="0">
                <a:solidFill>
                  <a:schemeClr val="accent2"/>
                </a:solidFill>
              </a:rPr>
              <a:t> by PCR </a:t>
            </a:r>
          </a:p>
          <a:p>
            <a:endParaRPr lang="en-US" sz="1400" dirty="0">
              <a:solidFill>
                <a:schemeClr val="accent2"/>
              </a:solidFill>
            </a:endParaRPr>
          </a:p>
          <a:p>
            <a:r>
              <a:rPr lang="en-US" sz="1400" dirty="0">
                <a:solidFill>
                  <a:schemeClr val="accent2"/>
                </a:solidFill>
              </a:rPr>
              <a:t>Discharged home from ED</a:t>
            </a:r>
          </a:p>
          <a:p>
            <a:endParaRPr lang="en-US" sz="1400" dirty="0">
              <a:solidFill>
                <a:schemeClr val="accent2"/>
              </a:solidFill>
            </a:endParaRPr>
          </a:p>
          <a:p>
            <a:r>
              <a:rPr lang="en-US" sz="1400" dirty="0">
                <a:solidFill>
                  <a:schemeClr val="accent2"/>
                </a:solidFill>
              </a:rPr>
              <a:t>Two days later, fatigue/DOE persisted </a:t>
            </a:r>
            <a:r>
              <a:rPr lang="en-US" sz="1400" dirty="0">
                <a:solidFill>
                  <a:schemeClr val="accent2"/>
                </a:solidFill>
                <a:sym typeface="Wingdings" panose="05000000000000000000" pitchFamily="2" charset="2"/>
              </a:rPr>
              <a:t> referred for </a:t>
            </a:r>
            <a:r>
              <a:rPr lang="en-US" sz="1400" dirty="0" err="1">
                <a:solidFill>
                  <a:srgbClr val="FF0000"/>
                </a:solidFill>
                <a:sym typeface="Wingdings" panose="05000000000000000000" pitchFamily="2" charset="2"/>
              </a:rPr>
              <a:t>bamlanivimab</a:t>
            </a:r>
            <a:r>
              <a:rPr lang="en-US" sz="1400" dirty="0">
                <a:solidFill>
                  <a:schemeClr val="accent2"/>
                </a:solidFill>
                <a:sym typeface="Wingdings" panose="05000000000000000000" pitchFamily="2" charset="2"/>
              </a:rPr>
              <a:t> 700  mg IVPB x1 dose</a:t>
            </a:r>
          </a:p>
          <a:p>
            <a:endParaRPr lang="en-US" sz="1400" dirty="0">
              <a:solidFill>
                <a:schemeClr val="accent2"/>
              </a:solidFill>
              <a:sym typeface="Wingdings" panose="05000000000000000000" pitchFamily="2" charset="2"/>
            </a:endParaRPr>
          </a:p>
          <a:p>
            <a:r>
              <a:rPr lang="en-US" sz="1400" dirty="0">
                <a:solidFill>
                  <a:schemeClr val="accent2"/>
                </a:solidFill>
              </a:rPr>
              <a:t>Discharged home; hospitalization not required</a:t>
            </a:r>
            <a:endParaRPr lang="en-US" sz="1400" dirty="0">
              <a:solidFill>
                <a:srgbClr val="FF0000"/>
              </a:solidFill>
            </a:endParaRPr>
          </a:p>
        </p:txBody>
      </p:sp>
    </p:spTree>
    <p:extLst>
      <p:ext uri="{BB962C8B-B14F-4D97-AF65-F5344CB8AC3E}">
        <p14:creationId xmlns:p14="http://schemas.microsoft.com/office/powerpoint/2010/main" val="1750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C202-7130-4EA6-8D5A-69B62902E247}"/>
              </a:ext>
            </a:extLst>
          </p:cNvPr>
          <p:cNvSpPr>
            <a:spLocks noGrp="1"/>
          </p:cNvSpPr>
          <p:nvPr>
            <p:ph type="title"/>
          </p:nvPr>
        </p:nvSpPr>
        <p:spPr/>
        <p:txBody>
          <a:bodyPr/>
          <a:lstStyle/>
          <a:p>
            <a:r>
              <a:rPr lang="en-US" sz="4400" dirty="0"/>
              <a:t>Case #3</a:t>
            </a:r>
          </a:p>
        </p:txBody>
      </p:sp>
      <p:sp>
        <p:nvSpPr>
          <p:cNvPr id="4" name="Footer Placeholder 3">
            <a:extLst>
              <a:ext uri="{FF2B5EF4-FFF2-40B4-BE49-F238E27FC236}">
                <a16:creationId xmlns:a16="http://schemas.microsoft.com/office/drawing/2014/main" id="{74E43C00-BE7A-460C-A18F-75F63A1CF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0228E-0588-4588-A9B7-617E87BC47B7}"/>
              </a:ext>
            </a:extLst>
          </p:cNvPr>
          <p:cNvSpPr>
            <a:spLocks noGrp="1"/>
          </p:cNvSpPr>
          <p:nvPr>
            <p:ph type="sldNum" sz="quarter" idx="12"/>
          </p:nvPr>
        </p:nvSpPr>
        <p:spPr/>
        <p:txBody>
          <a:bodyPr/>
          <a:lstStyle/>
          <a:p>
            <a:fld id="{5339919A-1AF4-8143-B305-C972D12AEE0C}" type="slidenum">
              <a:rPr lang="en-US" smtClean="0"/>
              <a:pPr/>
              <a:t>47</a:t>
            </a:fld>
            <a:endParaRPr lang="en-US"/>
          </a:p>
        </p:txBody>
      </p:sp>
      <p:pic>
        <p:nvPicPr>
          <p:cNvPr id="11" name="Picture 10">
            <a:extLst>
              <a:ext uri="{FF2B5EF4-FFF2-40B4-BE49-F238E27FC236}">
                <a16:creationId xmlns:a16="http://schemas.microsoft.com/office/drawing/2014/main" id="{35B9413D-FA6A-4059-83DD-46F4D3DF249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80927" y="2452078"/>
            <a:ext cx="3138996" cy="2629641"/>
          </a:xfrm>
          <a:prstGeom prst="rect">
            <a:avLst/>
          </a:prstGeom>
        </p:spPr>
      </p:pic>
      <p:sp>
        <p:nvSpPr>
          <p:cNvPr id="12" name="TextBox 11">
            <a:extLst>
              <a:ext uri="{FF2B5EF4-FFF2-40B4-BE49-F238E27FC236}">
                <a16:creationId xmlns:a16="http://schemas.microsoft.com/office/drawing/2014/main" id="{26AA143C-01E2-4198-9B53-D0C5D4156562}"/>
              </a:ext>
            </a:extLst>
          </p:cNvPr>
          <p:cNvSpPr txBox="1"/>
          <p:nvPr/>
        </p:nvSpPr>
        <p:spPr>
          <a:xfrm>
            <a:off x="5883683" y="5172671"/>
            <a:ext cx="2301844" cy="307777"/>
          </a:xfrm>
          <a:prstGeom prst="rect">
            <a:avLst/>
          </a:prstGeom>
          <a:noFill/>
        </p:spPr>
        <p:txBody>
          <a:bodyPr wrap="square" rtlCol="0">
            <a:spAutoFit/>
          </a:bodyPr>
          <a:lstStyle/>
          <a:p>
            <a:pPr algn="ctr"/>
            <a:r>
              <a:rPr lang="en-US" sz="1400" dirty="0">
                <a:solidFill>
                  <a:srgbClr val="76777B"/>
                </a:solidFill>
                <a:latin typeface="Arial" panose="020B0604020202020204" pitchFamily="34" charset="0"/>
                <a:cs typeface="Arial" panose="020B0604020202020204" pitchFamily="34" charset="0"/>
              </a:rPr>
              <a:t>Mild bibasilar atelectasis</a:t>
            </a:r>
          </a:p>
        </p:txBody>
      </p:sp>
      <p:sp>
        <p:nvSpPr>
          <p:cNvPr id="13" name="Content Placeholder 10">
            <a:extLst>
              <a:ext uri="{FF2B5EF4-FFF2-40B4-BE49-F238E27FC236}">
                <a16:creationId xmlns:a16="http://schemas.microsoft.com/office/drawing/2014/main" id="{3C5647E2-F3B2-4130-9626-19E00C1A4254}"/>
              </a:ext>
            </a:extLst>
          </p:cNvPr>
          <p:cNvSpPr>
            <a:spLocks noGrp="1"/>
          </p:cNvSpPr>
          <p:nvPr>
            <p:ph idx="1"/>
          </p:nvPr>
        </p:nvSpPr>
        <p:spPr>
          <a:xfrm>
            <a:off x="503339" y="1590675"/>
            <a:ext cx="5040211" cy="3889773"/>
          </a:xfrm>
        </p:spPr>
        <p:txBody>
          <a:bodyPr>
            <a:normAutofit fontScale="92500" lnSpcReduction="10000"/>
          </a:bodyPr>
          <a:lstStyle/>
          <a:p>
            <a:pPr defTabSz="514337">
              <a:spcBef>
                <a:spcPts val="1350"/>
              </a:spcBef>
            </a:pPr>
            <a:r>
              <a:rPr lang="en-US" dirty="0"/>
              <a:t>80-year-old male with CAD, DM2, HLD and recent admission for renal colic with retained stone. Admitted now with </a:t>
            </a:r>
            <a:r>
              <a:rPr lang="en-US" dirty="0">
                <a:solidFill>
                  <a:srgbClr val="FF0000"/>
                </a:solidFill>
              </a:rPr>
              <a:t>L flank pain x2 d and fever x1 day</a:t>
            </a:r>
            <a:r>
              <a:rPr lang="en-US" dirty="0"/>
              <a:t>. No cough, SOB, or GI symptoms.</a:t>
            </a:r>
          </a:p>
          <a:p>
            <a:pPr>
              <a:spcBef>
                <a:spcPts val="0"/>
              </a:spcBef>
            </a:pPr>
            <a:endParaRPr lang="en-US" dirty="0"/>
          </a:p>
          <a:p>
            <a:pPr>
              <a:spcBef>
                <a:spcPts val="0"/>
              </a:spcBef>
            </a:pPr>
            <a:r>
              <a:rPr lang="en-US" dirty="0"/>
              <a:t>T: </a:t>
            </a:r>
            <a:r>
              <a:rPr lang="en-US" dirty="0">
                <a:solidFill>
                  <a:srgbClr val="FF0000"/>
                </a:solidFill>
              </a:rPr>
              <a:t>100.8°F </a:t>
            </a:r>
            <a:r>
              <a:rPr lang="en-US" dirty="0"/>
              <a:t>BP: 112/67 HR: </a:t>
            </a:r>
            <a:r>
              <a:rPr lang="en-US" dirty="0">
                <a:solidFill>
                  <a:srgbClr val="FF0000"/>
                </a:solidFill>
              </a:rPr>
              <a:t>101</a:t>
            </a:r>
            <a:r>
              <a:rPr lang="en-US" dirty="0"/>
              <a:t> RR: 20 SaO</a:t>
            </a:r>
            <a:r>
              <a:rPr lang="en-US" baseline="-25000" dirty="0"/>
              <a:t>2</a:t>
            </a:r>
            <a:r>
              <a:rPr lang="en-US" dirty="0"/>
              <a:t>: 98% RA</a:t>
            </a:r>
          </a:p>
          <a:p>
            <a:pPr>
              <a:spcBef>
                <a:spcPts val="0"/>
              </a:spcBef>
            </a:pPr>
            <a:r>
              <a:rPr lang="en-US" dirty="0"/>
              <a:t>No distress</a:t>
            </a:r>
          </a:p>
          <a:p>
            <a:pPr>
              <a:spcBef>
                <a:spcPts val="0"/>
              </a:spcBef>
            </a:pPr>
            <a:r>
              <a:rPr lang="en-US" dirty="0"/>
              <a:t>Inspiratory </a:t>
            </a:r>
            <a:r>
              <a:rPr lang="en-US" dirty="0">
                <a:solidFill>
                  <a:srgbClr val="FF0000"/>
                </a:solidFill>
              </a:rPr>
              <a:t>crackles</a:t>
            </a:r>
            <a:r>
              <a:rPr lang="en-US" dirty="0"/>
              <a:t> at the right lung base</a:t>
            </a:r>
          </a:p>
          <a:p>
            <a:pPr>
              <a:spcBef>
                <a:spcPts val="0"/>
              </a:spcBef>
            </a:pPr>
            <a:r>
              <a:rPr lang="en-US" dirty="0"/>
              <a:t>Left CVAT</a:t>
            </a:r>
          </a:p>
          <a:p>
            <a:pPr>
              <a:spcBef>
                <a:spcPts val="0"/>
              </a:spcBef>
            </a:pPr>
            <a:endParaRPr lang="en-US" dirty="0"/>
          </a:p>
          <a:p>
            <a:pPr>
              <a:spcBef>
                <a:spcPts val="0"/>
              </a:spcBef>
            </a:pPr>
            <a:r>
              <a:rPr lang="en-US" dirty="0"/>
              <a:t>CBC: Normal</a:t>
            </a:r>
          </a:p>
          <a:p>
            <a:pPr>
              <a:spcBef>
                <a:spcPts val="0"/>
              </a:spcBef>
            </a:pPr>
            <a:r>
              <a:rPr lang="en-US" dirty="0"/>
              <a:t>BMP: Normal</a:t>
            </a:r>
          </a:p>
          <a:p>
            <a:pPr>
              <a:spcBef>
                <a:spcPts val="0"/>
              </a:spcBef>
            </a:pPr>
            <a:r>
              <a:rPr lang="en-US" dirty="0"/>
              <a:t>LFT: Normal</a:t>
            </a:r>
          </a:p>
          <a:p>
            <a:pPr>
              <a:spcBef>
                <a:spcPts val="0"/>
              </a:spcBef>
            </a:pPr>
            <a:r>
              <a:rPr lang="fi-FI" dirty="0">
                <a:solidFill>
                  <a:srgbClr val="FF0000"/>
                </a:solidFill>
              </a:rPr>
              <a:t>LDH: 200</a:t>
            </a:r>
          </a:p>
          <a:p>
            <a:pPr>
              <a:spcBef>
                <a:spcPts val="0"/>
              </a:spcBef>
            </a:pPr>
            <a:r>
              <a:rPr lang="fi-FI" dirty="0"/>
              <a:t>IL-6: 4.6</a:t>
            </a:r>
          </a:p>
          <a:p>
            <a:pPr>
              <a:spcBef>
                <a:spcPts val="0"/>
              </a:spcBef>
            </a:pPr>
            <a:r>
              <a:rPr lang="fi-FI" dirty="0"/>
              <a:t>D-dimer: 0.6</a:t>
            </a:r>
          </a:p>
          <a:p>
            <a:pPr>
              <a:spcBef>
                <a:spcPts val="0"/>
              </a:spcBef>
            </a:pPr>
            <a:r>
              <a:rPr lang="fi-FI" dirty="0">
                <a:solidFill>
                  <a:srgbClr val="FF0000"/>
                </a:solidFill>
              </a:rPr>
              <a:t>CRP: 55</a:t>
            </a:r>
          </a:p>
          <a:p>
            <a:pPr>
              <a:spcBef>
                <a:spcPts val="0"/>
              </a:spcBef>
            </a:pPr>
            <a:r>
              <a:rPr lang="en-US" dirty="0"/>
              <a:t>SARS-CoV-2 </a:t>
            </a:r>
            <a:r>
              <a:rPr lang="en-US" dirty="0">
                <a:solidFill>
                  <a:srgbClr val="FF0000"/>
                </a:solidFill>
              </a:rPr>
              <a:t>DETECTED</a:t>
            </a:r>
            <a:r>
              <a:rPr lang="en-US" dirty="0"/>
              <a:t> by PCR (NP)</a:t>
            </a:r>
          </a:p>
          <a:p>
            <a:endParaRPr lang="en-CA" dirty="0"/>
          </a:p>
        </p:txBody>
      </p:sp>
    </p:spTree>
    <p:extLst>
      <p:ext uri="{BB962C8B-B14F-4D97-AF65-F5344CB8AC3E}">
        <p14:creationId xmlns:p14="http://schemas.microsoft.com/office/powerpoint/2010/main" val="316595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FCD896-6C09-4D2F-80ED-C7569572C8C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26155" y="1519042"/>
            <a:ext cx="3070195" cy="2480825"/>
          </a:xfrm>
          <a:prstGeom prst="rect">
            <a:avLst/>
          </a:prstGeom>
        </p:spPr>
      </p:pic>
      <p:sp>
        <p:nvSpPr>
          <p:cNvPr id="15" name="TextBox 14">
            <a:extLst>
              <a:ext uri="{FF2B5EF4-FFF2-40B4-BE49-F238E27FC236}">
                <a16:creationId xmlns:a16="http://schemas.microsoft.com/office/drawing/2014/main" id="{ABFBD473-142F-2741-94B8-1C7FC24A3DD3}"/>
              </a:ext>
            </a:extLst>
          </p:cNvPr>
          <p:cNvSpPr txBox="1"/>
          <p:nvPr/>
        </p:nvSpPr>
        <p:spPr>
          <a:xfrm>
            <a:off x="6210330" y="4142955"/>
            <a:ext cx="2301844" cy="523220"/>
          </a:xfrm>
          <a:prstGeom prst="rect">
            <a:avLst/>
          </a:prstGeom>
          <a:noFill/>
        </p:spPr>
        <p:txBody>
          <a:bodyPr wrap="square" rtlCol="0">
            <a:spAutoFit/>
          </a:bodyPr>
          <a:lstStyle/>
          <a:p>
            <a:pPr algn="ctr"/>
            <a:r>
              <a:rPr lang="en-US" sz="1400" dirty="0">
                <a:solidFill>
                  <a:srgbClr val="76777B"/>
                </a:solidFill>
                <a:latin typeface="Arial" panose="020B0604020202020204" pitchFamily="34" charset="0"/>
                <a:cs typeface="Arial" panose="020B0604020202020204" pitchFamily="34" charset="0"/>
              </a:rPr>
              <a:t>Repeat CXR (HD#6): </a:t>
            </a:r>
          </a:p>
          <a:p>
            <a:pPr algn="ctr"/>
            <a:r>
              <a:rPr lang="en-US" sz="1400" dirty="0">
                <a:solidFill>
                  <a:srgbClr val="76777B"/>
                </a:solidFill>
                <a:latin typeface="Arial" panose="020B0604020202020204" pitchFamily="34" charset="0"/>
                <a:cs typeface="Arial" panose="020B0604020202020204" pitchFamily="34" charset="0"/>
              </a:rPr>
              <a:t>New bilateral infiltrates</a:t>
            </a:r>
          </a:p>
        </p:txBody>
      </p:sp>
      <p:grpSp>
        <p:nvGrpSpPr>
          <p:cNvPr id="17" name="Group 16">
            <a:extLst>
              <a:ext uri="{FF2B5EF4-FFF2-40B4-BE49-F238E27FC236}">
                <a16:creationId xmlns:a16="http://schemas.microsoft.com/office/drawing/2014/main" id="{E094BE72-6ED4-F844-8B79-01A070DE61F1}"/>
              </a:ext>
            </a:extLst>
          </p:cNvPr>
          <p:cNvGrpSpPr/>
          <p:nvPr/>
        </p:nvGrpSpPr>
        <p:grpSpPr>
          <a:xfrm>
            <a:off x="2182226" y="4438451"/>
            <a:ext cx="5194870" cy="1521766"/>
            <a:chOff x="3690515" y="57348"/>
            <a:chExt cx="6487064" cy="1693379"/>
          </a:xfrm>
        </p:grpSpPr>
        <p:pic>
          <p:nvPicPr>
            <p:cNvPr id="8" name="Picture 7">
              <a:extLst>
                <a:ext uri="{FF2B5EF4-FFF2-40B4-BE49-F238E27FC236}">
                  <a16:creationId xmlns:a16="http://schemas.microsoft.com/office/drawing/2014/main" id="{06AB64FC-D632-4F4B-AB16-76E75A6644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90515" y="421097"/>
              <a:ext cx="6487064" cy="1329630"/>
            </a:xfrm>
            <a:prstGeom prst="rect">
              <a:avLst/>
            </a:prstGeom>
          </p:spPr>
        </p:pic>
        <p:sp>
          <p:nvSpPr>
            <p:cNvPr id="16" name="TextBox 15">
              <a:extLst>
                <a:ext uri="{FF2B5EF4-FFF2-40B4-BE49-F238E27FC236}">
                  <a16:creationId xmlns:a16="http://schemas.microsoft.com/office/drawing/2014/main" id="{38F76EF3-02CC-A347-9179-732DF10D89F6}"/>
                </a:ext>
              </a:extLst>
            </p:cNvPr>
            <p:cNvSpPr txBox="1"/>
            <p:nvPr/>
          </p:nvSpPr>
          <p:spPr>
            <a:xfrm>
              <a:off x="4708534" y="57348"/>
              <a:ext cx="4451027" cy="338555"/>
            </a:xfrm>
            <a:prstGeom prst="rect">
              <a:avLst/>
            </a:prstGeom>
            <a:noFill/>
          </p:spPr>
          <p:txBody>
            <a:bodyPr wrap="square" rtlCol="0">
              <a:spAutoFit/>
            </a:bodyPr>
            <a:lstStyle/>
            <a:p>
              <a:pPr algn="ctr"/>
              <a:r>
                <a:rPr lang="en-US" sz="1050" b="1" dirty="0">
                  <a:solidFill>
                    <a:srgbClr val="76777B"/>
                  </a:solidFill>
                  <a:latin typeface="Arial" panose="020B0604020202020204" pitchFamily="34" charset="0"/>
                  <a:cs typeface="Arial" panose="020B0604020202020204" pitchFamily="34" charset="0"/>
                </a:rPr>
                <a:t>Temperature During Hospitalization</a:t>
              </a:r>
            </a:p>
          </p:txBody>
        </p:sp>
      </p:grpSp>
      <p:sp>
        <p:nvSpPr>
          <p:cNvPr id="18" name="Rectangle 17">
            <a:extLst>
              <a:ext uri="{FF2B5EF4-FFF2-40B4-BE49-F238E27FC236}">
                <a16:creationId xmlns:a16="http://schemas.microsoft.com/office/drawing/2014/main" id="{8C0E42AC-E3D5-054D-B327-7279E13852F7}"/>
              </a:ext>
            </a:extLst>
          </p:cNvPr>
          <p:cNvSpPr/>
          <p:nvPr/>
        </p:nvSpPr>
        <p:spPr>
          <a:xfrm>
            <a:off x="628650" y="1617487"/>
            <a:ext cx="5124449" cy="2653868"/>
          </a:xfrm>
          <a:prstGeom prst="rect">
            <a:avLst/>
          </a:prstGeom>
        </p:spPr>
        <p:txBody>
          <a:bodyPr wrap="square">
            <a:spAutoFit/>
          </a:bodyPr>
          <a:lstStyle/>
          <a:p>
            <a:pPr>
              <a:lnSpc>
                <a:spcPct val="120000"/>
              </a:lnSpc>
            </a:pPr>
            <a:r>
              <a:rPr lang="en-US" sz="1400" dirty="0">
                <a:solidFill>
                  <a:srgbClr val="76777B"/>
                </a:solidFill>
                <a:latin typeface="Arial" panose="020B0604020202020204" pitchFamily="34" charset="0"/>
                <a:cs typeface="Arial" panose="020B0604020202020204" pitchFamily="34" charset="0"/>
              </a:rPr>
              <a:t>Admitted; developed N/V but no respiratory symptoms</a:t>
            </a:r>
          </a:p>
          <a:p>
            <a:pPr marL="285750" indent="-285750">
              <a:lnSpc>
                <a:spcPct val="120000"/>
              </a:lnSpc>
              <a:buFont typeface="Arial" panose="020B0604020202020204" pitchFamily="34" charset="0"/>
              <a:buChar char="•"/>
            </a:pPr>
            <a:r>
              <a:rPr lang="en-US" sz="1400" dirty="0">
                <a:solidFill>
                  <a:srgbClr val="76777B"/>
                </a:solidFill>
                <a:latin typeface="Arial" panose="020B0604020202020204" pitchFamily="34" charset="0"/>
                <a:cs typeface="Arial" panose="020B0604020202020204" pitchFamily="34" charset="0"/>
              </a:rPr>
              <a:t>Initiated on </a:t>
            </a:r>
            <a:r>
              <a:rPr lang="en-US" sz="1400" dirty="0">
                <a:solidFill>
                  <a:srgbClr val="FF0000"/>
                </a:solidFill>
                <a:latin typeface="Arial" panose="020B0604020202020204" pitchFamily="34" charset="0"/>
                <a:cs typeface="Arial" panose="020B0604020202020204" pitchFamily="34" charset="0"/>
              </a:rPr>
              <a:t>convalescent plasma </a:t>
            </a:r>
            <a:r>
              <a:rPr lang="en-US" sz="1400" dirty="0">
                <a:solidFill>
                  <a:srgbClr val="76777B"/>
                </a:solidFill>
                <a:latin typeface="Arial" panose="020B0604020202020204" pitchFamily="34" charset="0"/>
                <a:cs typeface="Arial" panose="020B0604020202020204" pitchFamily="34" charset="0"/>
              </a:rPr>
              <a:t>x2 units</a:t>
            </a:r>
          </a:p>
          <a:p>
            <a:pPr>
              <a:lnSpc>
                <a:spcPct val="120000"/>
              </a:lnSpc>
            </a:pPr>
            <a:endParaRPr lang="en-US" sz="1400" dirty="0">
              <a:solidFill>
                <a:srgbClr val="76777B"/>
              </a:solidFill>
              <a:latin typeface="Arial" panose="020B0604020202020204" pitchFamily="34" charset="0"/>
              <a:cs typeface="Arial" panose="020B0604020202020204" pitchFamily="34" charset="0"/>
            </a:endParaRPr>
          </a:p>
          <a:p>
            <a:pPr>
              <a:lnSpc>
                <a:spcPct val="120000"/>
              </a:lnSpc>
            </a:pPr>
            <a:r>
              <a:rPr lang="en-US" sz="1400" dirty="0">
                <a:solidFill>
                  <a:srgbClr val="76777B"/>
                </a:solidFill>
                <a:latin typeface="Arial" panose="020B0604020202020204" pitchFamily="34" charset="0"/>
                <a:cs typeface="Arial" panose="020B0604020202020204" pitchFamily="34" charset="0"/>
              </a:rPr>
              <a:t>HD#5: Developed tachypnea and </a:t>
            </a:r>
            <a:r>
              <a:rPr lang="en-US" sz="1400" dirty="0" err="1">
                <a:solidFill>
                  <a:srgbClr val="76777B"/>
                </a:solidFill>
                <a:latin typeface="Arial" panose="020B0604020202020204" pitchFamily="34" charset="0"/>
                <a:cs typeface="Arial" panose="020B0604020202020204" pitchFamily="34" charset="0"/>
              </a:rPr>
              <a:t>desat</a:t>
            </a:r>
            <a:r>
              <a:rPr lang="en-US" sz="1400" dirty="0">
                <a:solidFill>
                  <a:srgbClr val="76777B"/>
                </a:solidFill>
                <a:latin typeface="Arial" panose="020B0604020202020204" pitchFamily="34" charset="0"/>
                <a:cs typeface="Arial" panose="020B0604020202020204" pitchFamily="34" charset="0"/>
              </a:rPr>
              <a:t> to </a:t>
            </a:r>
            <a:r>
              <a:rPr lang="en-US" sz="1400" dirty="0">
                <a:solidFill>
                  <a:srgbClr val="FF0000"/>
                </a:solidFill>
                <a:latin typeface="Arial" panose="020B0604020202020204" pitchFamily="34" charset="0"/>
                <a:cs typeface="Arial" panose="020B0604020202020204" pitchFamily="34" charset="0"/>
              </a:rPr>
              <a:t>92%</a:t>
            </a:r>
            <a:r>
              <a:rPr lang="en-US" sz="1400" dirty="0">
                <a:solidFill>
                  <a:srgbClr val="76777B"/>
                </a:solidFill>
                <a:latin typeface="Arial" panose="020B0604020202020204" pitchFamily="34" charset="0"/>
                <a:cs typeface="Arial" panose="020B0604020202020204" pitchFamily="34" charset="0"/>
              </a:rPr>
              <a:t>, CRP increased to </a:t>
            </a:r>
            <a:r>
              <a:rPr lang="en-US" sz="1400" dirty="0">
                <a:solidFill>
                  <a:srgbClr val="FF0000"/>
                </a:solidFill>
                <a:latin typeface="Arial" panose="020B0604020202020204" pitchFamily="34" charset="0"/>
                <a:cs typeface="Arial" panose="020B0604020202020204" pitchFamily="34" charset="0"/>
              </a:rPr>
              <a:t>118</a:t>
            </a:r>
            <a:r>
              <a:rPr lang="en-US" sz="1400" dirty="0">
                <a:solidFill>
                  <a:srgbClr val="76777B"/>
                </a:solidFill>
                <a:latin typeface="Arial" panose="020B0604020202020204" pitchFamily="34" charset="0"/>
                <a:cs typeface="Arial" panose="020B0604020202020204" pitchFamily="34" charset="0"/>
              </a:rPr>
              <a:t> </a:t>
            </a:r>
          </a:p>
          <a:p>
            <a:pPr marL="214313" indent="-214313">
              <a:lnSpc>
                <a:spcPct val="120000"/>
              </a:lnSpc>
              <a:buClr>
                <a:srgbClr val="129ABF"/>
              </a:buClr>
              <a:buFont typeface="Arial" panose="020B0604020202020204" pitchFamily="34" charset="0"/>
              <a:buChar char="•"/>
            </a:pPr>
            <a:r>
              <a:rPr lang="en-US" sz="1400" dirty="0">
                <a:solidFill>
                  <a:srgbClr val="76777B"/>
                </a:solidFill>
                <a:latin typeface="Arial" panose="020B0604020202020204" pitchFamily="34" charset="0"/>
                <a:cs typeface="Arial" panose="020B0604020202020204" pitchFamily="34" charset="0"/>
              </a:rPr>
              <a:t>Initiated on </a:t>
            </a:r>
            <a:r>
              <a:rPr lang="en-US" sz="1400" dirty="0">
                <a:solidFill>
                  <a:srgbClr val="FF0000"/>
                </a:solidFill>
                <a:latin typeface="Arial" panose="020B0604020202020204" pitchFamily="34" charset="0"/>
                <a:cs typeface="Arial" panose="020B0604020202020204" pitchFamily="34" charset="0"/>
              </a:rPr>
              <a:t>dexamethasone + </a:t>
            </a:r>
            <a:r>
              <a:rPr lang="en-US" sz="1400" dirty="0" err="1">
                <a:solidFill>
                  <a:srgbClr val="FF0000"/>
                </a:solidFill>
                <a:latin typeface="Arial" panose="020B0604020202020204" pitchFamily="34" charset="0"/>
                <a:cs typeface="Arial" panose="020B0604020202020204" pitchFamily="34" charset="0"/>
              </a:rPr>
              <a:t>remdesivir</a:t>
            </a:r>
            <a:endParaRPr lang="en-US" sz="1400" dirty="0">
              <a:solidFill>
                <a:srgbClr val="FF0000"/>
              </a:solidFill>
              <a:latin typeface="Arial" panose="020B0604020202020204" pitchFamily="34" charset="0"/>
              <a:cs typeface="Arial" panose="020B0604020202020204" pitchFamily="34" charset="0"/>
            </a:endParaRPr>
          </a:p>
          <a:p>
            <a:pPr marL="214313" indent="-214313">
              <a:lnSpc>
                <a:spcPct val="120000"/>
              </a:lnSpc>
              <a:buClr>
                <a:srgbClr val="129ABF"/>
              </a:buClr>
              <a:buFont typeface="Arial" panose="020B0604020202020204" pitchFamily="34" charset="0"/>
              <a:buChar char="•"/>
            </a:pPr>
            <a:r>
              <a:rPr lang="en-US" sz="1400" dirty="0" err="1">
                <a:solidFill>
                  <a:srgbClr val="FF0000"/>
                </a:solidFill>
                <a:latin typeface="Arial" panose="020B0604020202020204" pitchFamily="34" charset="0"/>
                <a:cs typeface="Arial" panose="020B0604020202020204" pitchFamily="34" charset="0"/>
              </a:rPr>
              <a:t>Proning</a:t>
            </a:r>
            <a:endParaRPr lang="en-US" sz="1400" dirty="0">
              <a:solidFill>
                <a:srgbClr val="FF0000"/>
              </a:solidFill>
              <a:latin typeface="Arial" panose="020B0604020202020204" pitchFamily="34" charset="0"/>
              <a:cs typeface="Arial" panose="020B0604020202020204" pitchFamily="34" charset="0"/>
            </a:endParaRPr>
          </a:p>
          <a:p>
            <a:pPr marL="214313" indent="-214313">
              <a:lnSpc>
                <a:spcPct val="120000"/>
              </a:lnSpc>
              <a:buClr>
                <a:srgbClr val="129ABF"/>
              </a:buClr>
              <a:buFont typeface="Arial" panose="020B0604020202020204" pitchFamily="34" charset="0"/>
              <a:buChar char="•"/>
            </a:pPr>
            <a:r>
              <a:rPr lang="en-US" sz="1400" dirty="0">
                <a:solidFill>
                  <a:srgbClr val="76777B"/>
                </a:solidFill>
                <a:latin typeface="Arial" panose="020B0604020202020204" pitchFamily="34" charset="0"/>
                <a:cs typeface="Arial" panose="020B0604020202020204" pitchFamily="34" charset="0"/>
              </a:rPr>
              <a:t>Supplemental oxygen (NC) used intermittently</a:t>
            </a:r>
          </a:p>
          <a:p>
            <a:pPr>
              <a:lnSpc>
                <a:spcPct val="120000"/>
              </a:lnSpc>
            </a:pPr>
            <a:endParaRPr lang="en-US" sz="1400" dirty="0">
              <a:solidFill>
                <a:srgbClr val="76777B"/>
              </a:solidFill>
              <a:latin typeface="Arial" panose="020B0604020202020204" pitchFamily="34" charset="0"/>
              <a:cs typeface="Arial" panose="020B0604020202020204" pitchFamily="34" charset="0"/>
            </a:endParaRPr>
          </a:p>
          <a:p>
            <a:pPr>
              <a:lnSpc>
                <a:spcPct val="120000"/>
              </a:lnSpc>
            </a:pPr>
            <a:r>
              <a:rPr lang="en-US" sz="1400" dirty="0">
                <a:solidFill>
                  <a:srgbClr val="76777B"/>
                </a:solidFill>
                <a:latin typeface="Arial" panose="020B0604020202020204" pitchFamily="34" charset="0"/>
                <a:cs typeface="Arial" panose="020B0604020202020204" pitchFamily="34" charset="0"/>
              </a:rPr>
              <a:t>Discharge home on HD#10</a:t>
            </a:r>
          </a:p>
        </p:txBody>
      </p:sp>
      <p:sp>
        <p:nvSpPr>
          <p:cNvPr id="5" name="Title 4">
            <a:extLst>
              <a:ext uri="{FF2B5EF4-FFF2-40B4-BE49-F238E27FC236}">
                <a16:creationId xmlns:a16="http://schemas.microsoft.com/office/drawing/2014/main" id="{3262CE01-3274-41DB-BBB8-8221FFC44095}"/>
              </a:ext>
            </a:extLst>
          </p:cNvPr>
          <p:cNvSpPr>
            <a:spLocks noGrp="1"/>
          </p:cNvSpPr>
          <p:nvPr>
            <p:ph type="title"/>
          </p:nvPr>
        </p:nvSpPr>
        <p:spPr/>
        <p:txBody>
          <a:bodyPr/>
          <a:lstStyle/>
          <a:p>
            <a:r>
              <a:rPr lang="en-US" sz="4400" dirty="0"/>
              <a:t>Case #3 (continued)</a:t>
            </a:r>
          </a:p>
        </p:txBody>
      </p:sp>
    </p:spTree>
    <p:extLst>
      <p:ext uri="{BB962C8B-B14F-4D97-AF65-F5344CB8AC3E}">
        <p14:creationId xmlns:p14="http://schemas.microsoft.com/office/powerpoint/2010/main" val="182153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52" y="152482"/>
            <a:ext cx="7886700" cy="994172"/>
          </a:xfrm>
        </p:spPr>
        <p:txBody>
          <a:bodyPr/>
          <a:lstStyle/>
          <a:p>
            <a:r>
              <a:rPr lang="en-US" sz="4400" dirty="0"/>
              <a:t>Case #4</a:t>
            </a:r>
          </a:p>
        </p:txBody>
      </p:sp>
      <p:sp>
        <p:nvSpPr>
          <p:cNvPr id="11" name="Content Placeholder 10">
            <a:extLst>
              <a:ext uri="{FF2B5EF4-FFF2-40B4-BE49-F238E27FC236}">
                <a16:creationId xmlns:a16="http://schemas.microsoft.com/office/drawing/2014/main" id="{DAC1316B-E3FE-324C-A110-9F12D5F2C03F}"/>
              </a:ext>
            </a:extLst>
          </p:cNvPr>
          <p:cNvSpPr>
            <a:spLocks noGrp="1"/>
          </p:cNvSpPr>
          <p:nvPr>
            <p:ph idx="1"/>
          </p:nvPr>
        </p:nvSpPr>
        <p:spPr>
          <a:xfrm>
            <a:off x="621630" y="1588293"/>
            <a:ext cx="4952126" cy="4036219"/>
          </a:xfrm>
        </p:spPr>
        <p:txBody>
          <a:bodyPr>
            <a:normAutofit/>
          </a:bodyPr>
          <a:lstStyle/>
          <a:p>
            <a:pPr defTabSz="514337">
              <a:spcBef>
                <a:spcPts val="1350"/>
              </a:spcBef>
            </a:pPr>
            <a:r>
              <a:rPr lang="en-US" sz="1100" dirty="0"/>
              <a:t>60-year-old male with COPD, HTN, and prior thyroid CA. He reports 6 days of </a:t>
            </a:r>
            <a:r>
              <a:rPr lang="en-US" sz="1100" dirty="0">
                <a:solidFill>
                  <a:srgbClr val="FF0000"/>
                </a:solidFill>
              </a:rPr>
              <a:t>malaise and diarrhea</a:t>
            </a:r>
            <a:r>
              <a:rPr lang="en-US" sz="1100" dirty="0"/>
              <a:t>, followed by 2 days of progressive </a:t>
            </a:r>
            <a:r>
              <a:rPr lang="en-US" sz="1100" dirty="0">
                <a:solidFill>
                  <a:srgbClr val="FF0000"/>
                </a:solidFill>
              </a:rPr>
              <a:t>dyspnea and cough</a:t>
            </a:r>
            <a:r>
              <a:rPr lang="en-US" sz="1100" dirty="0"/>
              <a:t>. Symptoms developed while vacationing in Mexico; dyspnea worsened on flight home.</a:t>
            </a:r>
          </a:p>
          <a:p>
            <a:pPr>
              <a:spcBef>
                <a:spcPts val="0"/>
              </a:spcBef>
            </a:pPr>
            <a:endParaRPr lang="en-US" sz="1100" dirty="0"/>
          </a:p>
          <a:p>
            <a:pPr>
              <a:spcBef>
                <a:spcPts val="0"/>
              </a:spcBef>
            </a:pPr>
            <a:r>
              <a:rPr lang="en-US" sz="1100" dirty="0"/>
              <a:t>T:  97.8°F BP: 124/68  HR: 86 RR:</a:t>
            </a:r>
            <a:r>
              <a:rPr lang="en-US" sz="1100" dirty="0">
                <a:solidFill>
                  <a:srgbClr val="FF0000"/>
                </a:solidFill>
              </a:rPr>
              <a:t> 32 </a:t>
            </a:r>
            <a:r>
              <a:rPr lang="en-US" sz="1100" dirty="0"/>
              <a:t>SaO</a:t>
            </a:r>
            <a:r>
              <a:rPr lang="en-US" sz="1100" baseline="-25000" dirty="0"/>
              <a:t>2</a:t>
            </a:r>
            <a:r>
              <a:rPr lang="en-US" sz="1100" dirty="0"/>
              <a:t>: </a:t>
            </a:r>
            <a:r>
              <a:rPr lang="en-US" sz="1100" dirty="0">
                <a:solidFill>
                  <a:srgbClr val="FF0000"/>
                </a:solidFill>
              </a:rPr>
              <a:t>87% NRB</a:t>
            </a:r>
          </a:p>
          <a:p>
            <a:pPr>
              <a:spcBef>
                <a:spcPts val="0"/>
              </a:spcBef>
            </a:pPr>
            <a:r>
              <a:rPr lang="en-US" sz="1100" dirty="0">
                <a:solidFill>
                  <a:srgbClr val="FF0000"/>
                </a:solidFill>
              </a:rPr>
              <a:t>Diaphoretic, tachypneic </a:t>
            </a:r>
          </a:p>
          <a:p>
            <a:pPr>
              <a:spcBef>
                <a:spcPts val="0"/>
              </a:spcBef>
            </a:pPr>
            <a:r>
              <a:rPr lang="en-US" sz="1100" dirty="0">
                <a:solidFill>
                  <a:srgbClr val="FF0000"/>
                </a:solidFill>
              </a:rPr>
              <a:t>Decreased breath sounds</a:t>
            </a:r>
          </a:p>
          <a:p>
            <a:pPr>
              <a:spcBef>
                <a:spcPts val="0"/>
              </a:spcBef>
            </a:pPr>
            <a:endParaRPr lang="en-US" sz="1100" dirty="0"/>
          </a:p>
          <a:p>
            <a:pPr>
              <a:spcBef>
                <a:spcPts val="0"/>
              </a:spcBef>
            </a:pPr>
            <a:r>
              <a:rPr lang="en-US" sz="1100" dirty="0"/>
              <a:t>Admission labs:</a:t>
            </a:r>
          </a:p>
          <a:p>
            <a:pPr>
              <a:spcBef>
                <a:spcPts val="0"/>
              </a:spcBef>
            </a:pPr>
            <a:r>
              <a:rPr lang="en-US" sz="1100" dirty="0"/>
              <a:t>CBC: </a:t>
            </a:r>
            <a:r>
              <a:rPr lang="en-US" sz="1100" dirty="0">
                <a:solidFill>
                  <a:srgbClr val="FF0000"/>
                </a:solidFill>
              </a:rPr>
              <a:t>WBC 11.9 (7% lymph)</a:t>
            </a:r>
            <a:r>
              <a:rPr lang="en-US" sz="1100" dirty="0"/>
              <a:t>, otherwise WNL</a:t>
            </a:r>
          </a:p>
          <a:p>
            <a:pPr>
              <a:spcBef>
                <a:spcPts val="0"/>
              </a:spcBef>
            </a:pPr>
            <a:r>
              <a:rPr lang="en-US" sz="1100" dirty="0"/>
              <a:t>BMP: Creatinine 1.3, otherwise WNL</a:t>
            </a:r>
          </a:p>
          <a:p>
            <a:pPr>
              <a:spcBef>
                <a:spcPts val="0"/>
              </a:spcBef>
            </a:pPr>
            <a:r>
              <a:rPr lang="en-US" sz="1100" dirty="0"/>
              <a:t>LFT: </a:t>
            </a:r>
            <a:r>
              <a:rPr lang="en-US" sz="1100" dirty="0">
                <a:solidFill>
                  <a:srgbClr val="FF0000"/>
                </a:solidFill>
              </a:rPr>
              <a:t>AST 106 ALT 93 </a:t>
            </a:r>
          </a:p>
          <a:p>
            <a:pPr>
              <a:spcBef>
                <a:spcPts val="0"/>
              </a:spcBef>
            </a:pPr>
            <a:endParaRPr lang="fi-FI" sz="1100" dirty="0"/>
          </a:p>
          <a:p>
            <a:pPr>
              <a:spcBef>
                <a:spcPts val="0"/>
              </a:spcBef>
            </a:pPr>
            <a:r>
              <a:rPr lang="fi-FI" sz="1100" dirty="0"/>
              <a:t>IL-6: </a:t>
            </a:r>
            <a:r>
              <a:rPr lang="fi-FI" sz="1100" dirty="0">
                <a:solidFill>
                  <a:srgbClr val="FF0000"/>
                </a:solidFill>
              </a:rPr>
              <a:t>36</a:t>
            </a:r>
          </a:p>
          <a:p>
            <a:pPr>
              <a:spcBef>
                <a:spcPts val="0"/>
              </a:spcBef>
            </a:pPr>
            <a:r>
              <a:rPr lang="fi-FI" sz="1100" dirty="0"/>
              <a:t>D-</a:t>
            </a:r>
            <a:r>
              <a:rPr lang="fi-FI" sz="1100" dirty="0" err="1"/>
              <a:t>dimer</a:t>
            </a:r>
            <a:r>
              <a:rPr lang="fi-FI" sz="1100" dirty="0"/>
              <a:t> </a:t>
            </a:r>
            <a:r>
              <a:rPr lang="fi-FI" sz="1100" dirty="0">
                <a:solidFill>
                  <a:srgbClr val="FF0000"/>
                </a:solidFill>
              </a:rPr>
              <a:t>4.4</a:t>
            </a:r>
          </a:p>
          <a:p>
            <a:pPr>
              <a:spcBef>
                <a:spcPts val="0"/>
              </a:spcBef>
            </a:pPr>
            <a:r>
              <a:rPr lang="fi-FI" sz="1100" dirty="0"/>
              <a:t>CRP </a:t>
            </a:r>
            <a:r>
              <a:rPr lang="fi-FI" sz="1100" dirty="0">
                <a:solidFill>
                  <a:srgbClr val="FF0000"/>
                </a:solidFill>
              </a:rPr>
              <a:t>13.1</a:t>
            </a:r>
          </a:p>
          <a:p>
            <a:pPr>
              <a:spcBef>
                <a:spcPts val="0"/>
              </a:spcBef>
            </a:pPr>
            <a:r>
              <a:rPr lang="en-US" sz="1100" dirty="0"/>
              <a:t>Procalcitonin </a:t>
            </a:r>
            <a:r>
              <a:rPr lang="en-US" sz="1100" dirty="0">
                <a:solidFill>
                  <a:srgbClr val="FF0000"/>
                </a:solidFill>
              </a:rPr>
              <a:t>0.55</a:t>
            </a:r>
          </a:p>
          <a:p>
            <a:pPr>
              <a:spcBef>
                <a:spcPts val="0"/>
              </a:spcBef>
            </a:pPr>
            <a:r>
              <a:rPr lang="en-US" sz="1100" dirty="0"/>
              <a:t>SARS-CoV-2 </a:t>
            </a:r>
            <a:r>
              <a:rPr lang="en-US" sz="1100" dirty="0">
                <a:solidFill>
                  <a:srgbClr val="FF0000"/>
                </a:solidFill>
              </a:rPr>
              <a:t>DETECTED</a:t>
            </a:r>
            <a:r>
              <a:rPr lang="en-US" sz="1100" dirty="0"/>
              <a:t> by PCR</a:t>
            </a:r>
          </a:p>
          <a:p>
            <a:endParaRPr lang="en-CA" sz="1100" dirty="0"/>
          </a:p>
        </p:txBody>
      </p:sp>
      <p:pic>
        <p:nvPicPr>
          <p:cNvPr id="12" name="Picture 11">
            <a:extLst>
              <a:ext uri="{FF2B5EF4-FFF2-40B4-BE49-F238E27FC236}">
                <a16:creationId xmlns:a16="http://schemas.microsoft.com/office/drawing/2014/main" id="{235C9659-2B3F-F444-9F1A-1EE95CCADF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83459" y="1652204"/>
            <a:ext cx="3401270" cy="2748346"/>
          </a:xfrm>
          <a:prstGeom prst="rect">
            <a:avLst/>
          </a:prstGeom>
        </p:spPr>
      </p:pic>
      <p:sp>
        <p:nvSpPr>
          <p:cNvPr id="13" name="TextBox 12">
            <a:extLst>
              <a:ext uri="{FF2B5EF4-FFF2-40B4-BE49-F238E27FC236}">
                <a16:creationId xmlns:a16="http://schemas.microsoft.com/office/drawing/2014/main" id="{AA522E0A-54C2-A446-8655-5CA99D774294}"/>
              </a:ext>
            </a:extLst>
          </p:cNvPr>
          <p:cNvSpPr txBox="1"/>
          <p:nvPr/>
        </p:nvSpPr>
        <p:spPr>
          <a:xfrm>
            <a:off x="5705475" y="4617559"/>
            <a:ext cx="3200400" cy="738664"/>
          </a:xfrm>
          <a:prstGeom prst="rect">
            <a:avLst/>
          </a:prstGeom>
          <a:noFill/>
        </p:spPr>
        <p:txBody>
          <a:bodyPr wrap="square" rtlCol="0">
            <a:spAutoFit/>
          </a:bodyPr>
          <a:lstStyle/>
          <a:p>
            <a:pPr algn="ctr"/>
            <a:r>
              <a:rPr lang="en-US" sz="1400" dirty="0">
                <a:solidFill>
                  <a:srgbClr val="76777B"/>
                </a:solidFill>
                <a:latin typeface="Arial" panose="020B0604020202020204" pitchFamily="34" charset="0"/>
                <a:cs typeface="Arial" panose="020B0604020202020204" pitchFamily="34" charset="0"/>
              </a:rPr>
              <a:t>Admission CXR: </a:t>
            </a:r>
          </a:p>
          <a:p>
            <a:pPr algn="ctr"/>
            <a:r>
              <a:rPr lang="en-US" sz="1400" dirty="0">
                <a:solidFill>
                  <a:srgbClr val="76777B"/>
                </a:solidFill>
                <a:latin typeface="Arial" panose="020B0604020202020204" pitchFamily="34" charset="0"/>
                <a:cs typeface="Arial" panose="020B0604020202020204" pitchFamily="34" charset="0"/>
              </a:rPr>
              <a:t>Diffuse interstitial infiltrates, no focal consolidation</a:t>
            </a:r>
          </a:p>
        </p:txBody>
      </p:sp>
    </p:spTree>
    <p:extLst>
      <p:ext uri="{BB962C8B-B14F-4D97-AF65-F5344CB8AC3E}">
        <p14:creationId xmlns:p14="http://schemas.microsoft.com/office/powerpoint/2010/main" val="398734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41" y="546039"/>
            <a:ext cx="5520962" cy="216508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286" y="3491197"/>
            <a:ext cx="2711880" cy="27118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631" y="651879"/>
            <a:ext cx="1903335" cy="19443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96" y="4097996"/>
            <a:ext cx="4057807" cy="1997202"/>
          </a:xfrm>
          <a:prstGeom prst="rect">
            <a:avLst/>
          </a:prstGeom>
        </p:spPr>
      </p:pic>
    </p:spTree>
    <p:extLst>
      <p:ext uri="{BB962C8B-B14F-4D97-AF65-F5344CB8AC3E}">
        <p14:creationId xmlns:p14="http://schemas.microsoft.com/office/powerpoint/2010/main" val="2275188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A2AC-F7E6-44E9-AC40-28A8CE65873D}"/>
              </a:ext>
            </a:extLst>
          </p:cNvPr>
          <p:cNvSpPr>
            <a:spLocks noGrp="1"/>
          </p:cNvSpPr>
          <p:nvPr>
            <p:ph type="title"/>
          </p:nvPr>
        </p:nvSpPr>
        <p:spPr>
          <a:xfrm>
            <a:off x="428625" y="136922"/>
            <a:ext cx="7886700" cy="994172"/>
          </a:xfrm>
        </p:spPr>
        <p:txBody>
          <a:bodyPr/>
          <a:lstStyle/>
          <a:p>
            <a:r>
              <a:rPr lang="en-US" sz="4400" dirty="0"/>
              <a:t>Case #4 (continued)</a:t>
            </a:r>
          </a:p>
        </p:txBody>
      </p:sp>
      <p:sp>
        <p:nvSpPr>
          <p:cNvPr id="11" name="Content Placeholder 10">
            <a:extLst>
              <a:ext uri="{FF2B5EF4-FFF2-40B4-BE49-F238E27FC236}">
                <a16:creationId xmlns:a16="http://schemas.microsoft.com/office/drawing/2014/main" id="{0DD668ED-08DD-2847-9D56-408E638F38E7}"/>
              </a:ext>
            </a:extLst>
          </p:cNvPr>
          <p:cNvSpPr>
            <a:spLocks noGrp="1"/>
          </p:cNvSpPr>
          <p:nvPr>
            <p:ph idx="1"/>
          </p:nvPr>
        </p:nvSpPr>
        <p:spPr>
          <a:xfrm>
            <a:off x="628651" y="1495425"/>
            <a:ext cx="5077961" cy="3994548"/>
          </a:xfrm>
        </p:spPr>
        <p:txBody>
          <a:bodyPr>
            <a:normAutofit fontScale="92500" lnSpcReduction="20000"/>
          </a:bodyPr>
          <a:lstStyle/>
          <a:p>
            <a:pPr>
              <a:spcBef>
                <a:spcPts val="0"/>
              </a:spcBef>
            </a:pPr>
            <a:r>
              <a:rPr lang="en-US" dirty="0"/>
              <a:t>Initiated on </a:t>
            </a:r>
            <a:r>
              <a:rPr lang="en-US" dirty="0" err="1">
                <a:solidFill>
                  <a:srgbClr val="FF0000"/>
                </a:solidFill>
              </a:rPr>
              <a:t>remdesivir</a:t>
            </a:r>
            <a:r>
              <a:rPr lang="en-US" dirty="0">
                <a:solidFill>
                  <a:srgbClr val="FF0000"/>
                </a:solidFill>
              </a:rPr>
              <a:t> + dexamethasone</a:t>
            </a:r>
          </a:p>
          <a:p>
            <a:pPr>
              <a:spcBef>
                <a:spcPts val="0"/>
              </a:spcBef>
            </a:pPr>
            <a:r>
              <a:rPr lang="en-US" dirty="0"/>
              <a:t>Ceftriaxone + azithromycin</a:t>
            </a:r>
          </a:p>
          <a:p>
            <a:pPr>
              <a:spcBef>
                <a:spcPts val="0"/>
              </a:spcBef>
            </a:pPr>
            <a:r>
              <a:rPr lang="en-US" dirty="0"/>
              <a:t>SQ </a:t>
            </a:r>
            <a:r>
              <a:rPr lang="en-US" dirty="0">
                <a:solidFill>
                  <a:srgbClr val="FF0000"/>
                </a:solidFill>
              </a:rPr>
              <a:t>enoxaparin</a:t>
            </a:r>
            <a:r>
              <a:rPr lang="en-US" dirty="0"/>
              <a:t> BID (LE Duplex negative)</a:t>
            </a:r>
          </a:p>
          <a:p>
            <a:pPr>
              <a:spcBef>
                <a:spcPts val="0"/>
              </a:spcBef>
            </a:pPr>
            <a:endParaRPr lang="en-US" dirty="0"/>
          </a:p>
          <a:p>
            <a:pPr>
              <a:spcBef>
                <a:spcPts val="0"/>
              </a:spcBef>
            </a:pPr>
            <a:r>
              <a:rPr lang="en-US" dirty="0"/>
              <a:t>Increasing oxygen requirements (40 L oxygen by HFNC)</a:t>
            </a:r>
          </a:p>
          <a:p>
            <a:pPr>
              <a:spcBef>
                <a:spcPts val="0"/>
              </a:spcBef>
            </a:pPr>
            <a:r>
              <a:rPr lang="en-US" dirty="0"/>
              <a:t>Transient improvement in oxygenation with </a:t>
            </a:r>
            <a:r>
              <a:rPr lang="en-US" dirty="0" err="1">
                <a:solidFill>
                  <a:srgbClr val="FF0000"/>
                </a:solidFill>
              </a:rPr>
              <a:t>proning</a:t>
            </a:r>
            <a:endParaRPr lang="en-US" dirty="0">
              <a:solidFill>
                <a:srgbClr val="FF0000"/>
              </a:solidFill>
            </a:endParaRPr>
          </a:p>
          <a:p>
            <a:pPr>
              <a:spcBef>
                <a:spcPts val="0"/>
              </a:spcBef>
            </a:pPr>
            <a:endParaRPr lang="en-US" dirty="0"/>
          </a:p>
          <a:p>
            <a:pPr>
              <a:spcBef>
                <a:spcPts val="0"/>
              </a:spcBef>
            </a:pPr>
            <a:r>
              <a:rPr lang="en-US" dirty="0"/>
              <a:t>HD#9 elective endotracheal </a:t>
            </a:r>
            <a:r>
              <a:rPr lang="en-US" dirty="0">
                <a:solidFill>
                  <a:srgbClr val="FF0000"/>
                </a:solidFill>
              </a:rPr>
              <a:t>intubation</a:t>
            </a:r>
          </a:p>
          <a:p>
            <a:pPr>
              <a:spcBef>
                <a:spcPts val="0"/>
              </a:spcBef>
            </a:pPr>
            <a:r>
              <a:rPr lang="en-US" dirty="0"/>
              <a:t>	CT Angio with multiple PE </a:t>
            </a:r>
            <a:r>
              <a:rPr lang="en-US" dirty="0">
                <a:sym typeface="Wingdings" panose="05000000000000000000" pitchFamily="2" charset="2"/>
              </a:rPr>
              <a:t> heparin </a:t>
            </a:r>
            <a:r>
              <a:rPr lang="en-US" dirty="0" err="1">
                <a:sym typeface="Wingdings" panose="05000000000000000000" pitchFamily="2" charset="2"/>
              </a:rPr>
              <a:t>gtt</a:t>
            </a:r>
            <a:endParaRPr lang="en-US" dirty="0">
              <a:sym typeface="Wingdings" panose="05000000000000000000" pitchFamily="2" charset="2"/>
            </a:endParaRPr>
          </a:p>
          <a:p>
            <a:pPr>
              <a:spcBef>
                <a:spcPts val="0"/>
              </a:spcBef>
            </a:pPr>
            <a:endParaRPr lang="en-US" dirty="0">
              <a:sym typeface="Wingdings" panose="05000000000000000000" pitchFamily="2" charset="2"/>
            </a:endParaRPr>
          </a:p>
          <a:p>
            <a:pPr>
              <a:spcBef>
                <a:spcPts val="0"/>
              </a:spcBef>
            </a:pPr>
            <a:r>
              <a:rPr lang="en-US" dirty="0">
                <a:sym typeface="Wingdings" panose="05000000000000000000" pitchFamily="2" charset="2"/>
              </a:rPr>
              <a:t>HD#18: New infiltrates + </a:t>
            </a:r>
            <a:r>
              <a:rPr lang="en-US" i="1" dirty="0">
                <a:solidFill>
                  <a:srgbClr val="FF0000"/>
                </a:solidFill>
                <a:sym typeface="Wingdings" panose="05000000000000000000" pitchFamily="2" charset="2"/>
              </a:rPr>
              <a:t>Pseudomonas</a:t>
            </a:r>
            <a:r>
              <a:rPr lang="en-US" dirty="0">
                <a:sym typeface="Wingdings" panose="05000000000000000000" pitchFamily="2" charset="2"/>
              </a:rPr>
              <a:t> from sputum</a:t>
            </a:r>
          </a:p>
          <a:p>
            <a:pPr>
              <a:spcBef>
                <a:spcPts val="0"/>
              </a:spcBef>
            </a:pPr>
            <a:endParaRPr lang="en-US" dirty="0">
              <a:sym typeface="Wingdings" panose="05000000000000000000" pitchFamily="2" charset="2"/>
            </a:endParaRPr>
          </a:p>
          <a:p>
            <a:pPr>
              <a:spcBef>
                <a:spcPts val="0"/>
              </a:spcBef>
            </a:pPr>
            <a:r>
              <a:rPr lang="en-US" dirty="0">
                <a:sym typeface="Wingdings" panose="05000000000000000000" pitchFamily="2" charset="2"/>
              </a:rPr>
              <a:t>HD#28: </a:t>
            </a:r>
            <a:r>
              <a:rPr lang="en-US" i="1" dirty="0">
                <a:solidFill>
                  <a:srgbClr val="FF0000"/>
                </a:solidFill>
                <a:sym typeface="Wingdings" panose="05000000000000000000" pitchFamily="2" charset="2"/>
              </a:rPr>
              <a:t>Candida albicans </a:t>
            </a:r>
            <a:r>
              <a:rPr lang="en-US" dirty="0">
                <a:sym typeface="Wingdings" panose="05000000000000000000" pitchFamily="2" charset="2"/>
              </a:rPr>
              <a:t>central line infection</a:t>
            </a:r>
          </a:p>
          <a:p>
            <a:pPr>
              <a:spcBef>
                <a:spcPts val="0"/>
              </a:spcBef>
            </a:pPr>
            <a:endParaRPr lang="en-US" dirty="0">
              <a:sym typeface="Wingdings" panose="05000000000000000000" pitchFamily="2" charset="2"/>
            </a:endParaRPr>
          </a:p>
          <a:p>
            <a:pPr>
              <a:spcBef>
                <a:spcPts val="0"/>
              </a:spcBef>
            </a:pPr>
            <a:r>
              <a:rPr lang="en-US" dirty="0">
                <a:sym typeface="Wingdings" panose="05000000000000000000" pitchFamily="2" charset="2"/>
              </a:rPr>
              <a:t>HD#30: Palliative </a:t>
            </a:r>
            <a:r>
              <a:rPr lang="en-US" dirty="0" err="1">
                <a:sym typeface="Wingdings" panose="05000000000000000000" pitchFamily="2" charset="2"/>
              </a:rPr>
              <a:t>extubation</a:t>
            </a:r>
            <a:r>
              <a:rPr lang="en-US" dirty="0">
                <a:sym typeface="Wingdings" panose="05000000000000000000" pitchFamily="2" charset="2"/>
              </a:rPr>
              <a:t>, death</a:t>
            </a:r>
          </a:p>
          <a:p>
            <a:pPr>
              <a:spcBef>
                <a:spcPts val="0"/>
              </a:spcBef>
            </a:pPr>
            <a:endParaRPr lang="en-US" dirty="0"/>
          </a:p>
          <a:p>
            <a:pPr>
              <a:spcBef>
                <a:spcPts val="0"/>
              </a:spcBef>
            </a:pPr>
            <a:r>
              <a:rPr lang="en-US" dirty="0"/>
              <a:t>Autopsy: Diffuse alveolar damage, diffuse areas of consolidation, pulmonary </a:t>
            </a:r>
            <a:r>
              <a:rPr lang="en-US" dirty="0" err="1"/>
              <a:t>thromboemboli</a:t>
            </a:r>
            <a:endParaRPr lang="en-US" dirty="0"/>
          </a:p>
          <a:p>
            <a:pPr>
              <a:spcBef>
                <a:spcPts val="0"/>
              </a:spcBef>
            </a:pPr>
            <a:r>
              <a:rPr lang="en-US" dirty="0"/>
              <a:t>                                    </a:t>
            </a:r>
          </a:p>
          <a:p>
            <a:pPr>
              <a:spcBef>
                <a:spcPts val="0"/>
              </a:spcBef>
            </a:pPr>
            <a:endParaRPr lang="en-CA" dirty="0"/>
          </a:p>
        </p:txBody>
      </p:sp>
      <p:pic>
        <p:nvPicPr>
          <p:cNvPr id="6" name="Picture 5">
            <a:extLst>
              <a:ext uri="{FF2B5EF4-FFF2-40B4-BE49-F238E27FC236}">
                <a16:creationId xmlns:a16="http://schemas.microsoft.com/office/drawing/2014/main" id="{13D941AC-3E27-4073-90F3-CB02FC72F8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29275" y="1461358"/>
            <a:ext cx="3228976" cy="2801242"/>
          </a:xfrm>
          <a:prstGeom prst="rect">
            <a:avLst/>
          </a:prstGeom>
        </p:spPr>
      </p:pic>
      <p:sp>
        <p:nvSpPr>
          <p:cNvPr id="13" name="TextBox 12">
            <a:extLst>
              <a:ext uri="{FF2B5EF4-FFF2-40B4-BE49-F238E27FC236}">
                <a16:creationId xmlns:a16="http://schemas.microsoft.com/office/drawing/2014/main" id="{02B7FDDB-90C6-A441-8E51-F118AF2DBD8D}"/>
              </a:ext>
            </a:extLst>
          </p:cNvPr>
          <p:cNvSpPr txBox="1"/>
          <p:nvPr/>
        </p:nvSpPr>
        <p:spPr>
          <a:xfrm>
            <a:off x="5781997" y="4473312"/>
            <a:ext cx="2777280" cy="1384995"/>
          </a:xfrm>
          <a:prstGeom prst="rect">
            <a:avLst/>
          </a:prstGeom>
          <a:noFill/>
        </p:spPr>
        <p:txBody>
          <a:bodyPr wrap="square" rtlCol="0">
            <a:spAutoFit/>
          </a:bodyPr>
          <a:lstStyle/>
          <a:p>
            <a:pPr algn="ctr"/>
            <a:r>
              <a:rPr lang="en-US" sz="1200" dirty="0">
                <a:solidFill>
                  <a:srgbClr val="76777B"/>
                </a:solidFill>
                <a:latin typeface="Arial" panose="020B0604020202020204" pitchFamily="34" charset="0"/>
                <a:cs typeface="Arial" panose="020B0604020202020204" pitchFamily="34" charset="0"/>
              </a:rPr>
              <a:t>CT Angio (HD#14): </a:t>
            </a:r>
          </a:p>
          <a:p>
            <a:pPr algn="ctr"/>
            <a:r>
              <a:rPr lang="en-US" sz="1200" dirty="0">
                <a:solidFill>
                  <a:srgbClr val="76777B"/>
                </a:solidFill>
                <a:latin typeface="Arial" panose="020B0604020202020204" pitchFamily="34" charset="0"/>
                <a:cs typeface="Arial" panose="020B0604020202020204" pitchFamily="34" charset="0"/>
              </a:rPr>
              <a:t>Bilateral nonocclusive segmental and subsegmental pulmonary emboli within the right middle lobe, right lower lobe and left upper lobe branches. Bilateral pneumonia superimposed on severe emphysema</a:t>
            </a:r>
          </a:p>
        </p:txBody>
      </p:sp>
    </p:spTree>
    <p:extLst>
      <p:ext uri="{BB962C8B-B14F-4D97-AF65-F5344CB8AC3E}">
        <p14:creationId xmlns:p14="http://schemas.microsoft.com/office/powerpoint/2010/main" val="264771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D9C1-B84C-4E58-83C9-9EDD7BD19D65}"/>
              </a:ext>
            </a:extLst>
          </p:cNvPr>
          <p:cNvSpPr>
            <a:spLocks noGrp="1"/>
          </p:cNvSpPr>
          <p:nvPr>
            <p:ph type="title"/>
          </p:nvPr>
        </p:nvSpPr>
        <p:spPr/>
        <p:txBody>
          <a:bodyPr>
            <a:normAutofit/>
          </a:bodyPr>
          <a:lstStyle/>
          <a:p>
            <a:r>
              <a:rPr lang="en-US" sz="6000" b="1" dirty="0">
                <a:latin typeface="+mn-lt"/>
              </a:rPr>
              <a:t>CASE #5</a:t>
            </a:r>
            <a:endParaRPr lang="en-CA" sz="6000" b="1" dirty="0">
              <a:latin typeface="+mn-lt"/>
            </a:endParaRPr>
          </a:p>
        </p:txBody>
      </p:sp>
      <p:sp>
        <p:nvSpPr>
          <p:cNvPr id="3" name="Content Placeholder 2">
            <a:extLst>
              <a:ext uri="{FF2B5EF4-FFF2-40B4-BE49-F238E27FC236}">
                <a16:creationId xmlns:a16="http://schemas.microsoft.com/office/drawing/2014/main" id="{477789AB-EE6C-4D49-A435-5636AFA8DDA5}"/>
              </a:ext>
            </a:extLst>
          </p:cNvPr>
          <p:cNvSpPr>
            <a:spLocks noGrp="1"/>
          </p:cNvSpPr>
          <p:nvPr>
            <p:ph idx="1"/>
          </p:nvPr>
        </p:nvSpPr>
        <p:spPr/>
        <p:txBody>
          <a:bodyPr>
            <a:normAutofit fontScale="92500"/>
          </a:bodyPr>
          <a:lstStyle/>
          <a:p>
            <a:r>
              <a:rPr lang="en-US" dirty="0"/>
              <a:t>51 F Post Allogeneic Transplant (MRD) for AML April 23/15 with post transplant complications of chronic GVHD and </a:t>
            </a:r>
            <a:r>
              <a:rPr lang="en-US" dirty="0" err="1"/>
              <a:t>sclerodermatous</a:t>
            </a:r>
            <a:r>
              <a:rPr lang="en-US" dirty="0"/>
              <a:t> changes in skin and abdominal wall currently on no immunosuppressants.</a:t>
            </a:r>
          </a:p>
          <a:p>
            <a:r>
              <a:rPr lang="en-US" dirty="0"/>
              <a:t>Presented Nov 5/20 with fever, N/V, diarrhea and SOB to a peripheral hospital. Had COVID 19 screen pos COVID 19 PCR, no CXR done as patient had normal oxygen saturations and discharged home. She consulted Public Health who indicated at 14 days she could stop self isolating (as symptoms had resolved?)</a:t>
            </a:r>
          </a:p>
          <a:p>
            <a:r>
              <a:rPr lang="en-US" dirty="0"/>
              <a:t>Came for routine f/up with her Hematologist at our center Nov 17/20, and self reported after she had been assessed that she had been tested positive for COVID -19 and that she had new onset SOB and cough. </a:t>
            </a:r>
          </a:p>
          <a:p>
            <a:r>
              <a:rPr lang="en-US" dirty="0"/>
              <a:t>Vitals Nov 17/20: BP 130/85 HR 86 </a:t>
            </a:r>
            <a:r>
              <a:rPr lang="en-US" dirty="0" err="1"/>
              <a:t>Sats</a:t>
            </a:r>
            <a:r>
              <a:rPr lang="en-US" dirty="0"/>
              <a:t> 93% RA Afebrile CXR sent off</a:t>
            </a:r>
          </a:p>
          <a:p>
            <a:r>
              <a:rPr lang="en-US" dirty="0"/>
              <a:t>LABS: WBC 11.3 Neutrophils 6.8 Hgb 148 </a:t>
            </a:r>
            <a:r>
              <a:rPr lang="en-US" dirty="0" err="1"/>
              <a:t>Plts</a:t>
            </a:r>
            <a:r>
              <a:rPr lang="en-US" dirty="0"/>
              <a:t> 420 CXR Normal , Normal Quantitative Immunoglobulins</a:t>
            </a:r>
            <a:endParaRPr lang="en-CA" dirty="0"/>
          </a:p>
        </p:txBody>
      </p:sp>
    </p:spTree>
    <p:extLst>
      <p:ext uri="{BB962C8B-B14F-4D97-AF65-F5344CB8AC3E}">
        <p14:creationId xmlns:p14="http://schemas.microsoft.com/office/powerpoint/2010/main" val="1369144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76CA4-3736-4BA8-9374-D6D6B5CA041D}"/>
              </a:ext>
            </a:extLst>
          </p:cNvPr>
          <p:cNvPicPr>
            <a:picLocks noChangeAspect="1"/>
          </p:cNvPicPr>
          <p:nvPr/>
        </p:nvPicPr>
        <p:blipFill>
          <a:blip r:embed="rId2"/>
          <a:stretch>
            <a:fillRect/>
          </a:stretch>
        </p:blipFill>
        <p:spPr>
          <a:xfrm>
            <a:off x="1808578" y="2639055"/>
            <a:ext cx="5657850" cy="3850481"/>
          </a:xfrm>
          <a:prstGeom prst="rect">
            <a:avLst/>
          </a:prstGeom>
        </p:spPr>
      </p:pic>
      <p:sp>
        <p:nvSpPr>
          <p:cNvPr id="3" name="TextBox 2">
            <a:extLst>
              <a:ext uri="{FF2B5EF4-FFF2-40B4-BE49-F238E27FC236}">
                <a16:creationId xmlns:a16="http://schemas.microsoft.com/office/drawing/2014/main" id="{791D5029-DBE2-4F34-9CC9-64E024D51887}"/>
              </a:ext>
            </a:extLst>
          </p:cNvPr>
          <p:cNvSpPr txBox="1"/>
          <p:nvPr/>
        </p:nvSpPr>
        <p:spPr>
          <a:xfrm flipH="1">
            <a:off x="878440" y="308226"/>
            <a:ext cx="7238144" cy="2062103"/>
          </a:xfrm>
          <a:prstGeom prst="rect">
            <a:avLst/>
          </a:prstGeom>
          <a:noFill/>
        </p:spPr>
        <p:txBody>
          <a:bodyPr wrap="square" rtlCol="0">
            <a:spAutoFit/>
          </a:bodyPr>
          <a:lstStyle/>
          <a:p>
            <a:pPr defTabSz="685800">
              <a:defRPr/>
            </a:pPr>
            <a:r>
              <a:rPr lang="en-US" sz="3200" b="1" dirty="0">
                <a:solidFill>
                  <a:prstClr val="black"/>
                </a:solidFill>
              </a:rPr>
              <a:t>CXR (Nov 17/20) </a:t>
            </a:r>
          </a:p>
          <a:p>
            <a:pPr defTabSz="685800">
              <a:defRPr/>
            </a:pPr>
            <a:r>
              <a:rPr lang="en-US" dirty="0">
                <a:solidFill>
                  <a:prstClr val="black"/>
                </a:solidFill>
              </a:rPr>
              <a:t>-    symptoms of cough and SOB</a:t>
            </a:r>
          </a:p>
          <a:p>
            <a:pPr marL="342900" indent="-342900" defTabSz="685800">
              <a:buFontTx/>
              <a:buChar char="-"/>
              <a:defRPr/>
            </a:pPr>
            <a:r>
              <a:rPr lang="en-US" dirty="0">
                <a:solidFill>
                  <a:prstClr val="black"/>
                </a:solidFill>
              </a:rPr>
              <a:t>bilateral patchy peripheral airspace dx </a:t>
            </a:r>
          </a:p>
          <a:p>
            <a:pPr marL="342900" indent="-342900" defTabSz="685800">
              <a:buFontTx/>
              <a:buChar char="-"/>
              <a:defRPr/>
            </a:pPr>
            <a:r>
              <a:rPr lang="en-US" dirty="0">
                <a:solidFill>
                  <a:prstClr val="black"/>
                </a:solidFill>
              </a:rPr>
              <a:t>Initial COVID 19 Test positive Nov 5/20, repeat test still positive Nov 17/20</a:t>
            </a:r>
            <a:endParaRPr lang="en-CA" dirty="0">
              <a:solidFill>
                <a:prstClr val="black"/>
              </a:solidFill>
            </a:endParaRPr>
          </a:p>
        </p:txBody>
      </p:sp>
      <p:sp>
        <p:nvSpPr>
          <p:cNvPr id="4" name="Rectangle 3">
            <a:extLst>
              <a:ext uri="{FF2B5EF4-FFF2-40B4-BE49-F238E27FC236}">
                <a16:creationId xmlns:a16="http://schemas.microsoft.com/office/drawing/2014/main" id="{6AA3DABB-5889-4696-983E-ACE0FA844552}"/>
              </a:ext>
            </a:extLst>
          </p:cNvPr>
          <p:cNvSpPr/>
          <p:nvPr/>
        </p:nvSpPr>
        <p:spPr>
          <a:xfrm>
            <a:off x="6214403" y="2639055"/>
            <a:ext cx="1252025" cy="7280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schemeClr val="tx1"/>
              </a:solidFill>
              <a:latin typeface="Calibri" panose="020F0502020204030204"/>
            </a:endParaRPr>
          </a:p>
        </p:txBody>
      </p:sp>
    </p:spTree>
    <p:extLst>
      <p:ext uri="{BB962C8B-B14F-4D97-AF65-F5344CB8AC3E}">
        <p14:creationId xmlns:p14="http://schemas.microsoft.com/office/powerpoint/2010/main" val="194071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27C2-9581-40C3-B293-96E213AA2BED}"/>
              </a:ext>
            </a:extLst>
          </p:cNvPr>
          <p:cNvSpPr>
            <a:spLocks noGrp="1"/>
          </p:cNvSpPr>
          <p:nvPr>
            <p:ph type="title"/>
          </p:nvPr>
        </p:nvSpPr>
        <p:spPr/>
        <p:txBody>
          <a:bodyPr>
            <a:noAutofit/>
          </a:bodyPr>
          <a:lstStyle/>
          <a:p>
            <a:r>
              <a:rPr lang="en-US" sz="5400" b="1" dirty="0">
                <a:latin typeface="+mn-lt"/>
              </a:rPr>
              <a:t>CASE #5 Discussion Points</a:t>
            </a:r>
            <a:endParaRPr lang="en-CA" sz="5400" b="1" dirty="0">
              <a:latin typeface="+mn-lt"/>
            </a:endParaRPr>
          </a:p>
        </p:txBody>
      </p:sp>
      <p:sp>
        <p:nvSpPr>
          <p:cNvPr id="3" name="Content Placeholder 2">
            <a:extLst>
              <a:ext uri="{FF2B5EF4-FFF2-40B4-BE49-F238E27FC236}">
                <a16:creationId xmlns:a16="http://schemas.microsoft.com/office/drawing/2014/main" id="{F3C3FB71-88E1-4385-937D-C5756E9537D8}"/>
              </a:ext>
            </a:extLst>
          </p:cNvPr>
          <p:cNvSpPr>
            <a:spLocks noGrp="1"/>
          </p:cNvSpPr>
          <p:nvPr>
            <p:ph idx="1"/>
          </p:nvPr>
        </p:nvSpPr>
        <p:spPr/>
        <p:txBody>
          <a:bodyPr/>
          <a:lstStyle/>
          <a:p>
            <a:r>
              <a:rPr lang="en-US" dirty="0"/>
              <a:t>Are Immunosuppressed patients (Transplant, Cancer, HIV) at higher risk of infection? Do they present with more severe disease? Is there an impact on mortality rates?</a:t>
            </a:r>
          </a:p>
          <a:p>
            <a:endParaRPr lang="en-US" dirty="0"/>
          </a:p>
          <a:p>
            <a:r>
              <a:rPr lang="en-US" dirty="0"/>
              <a:t>How long do immunosuppressed patients shed COVID 19? Should we be extending their self isolation beyond 14 days if asymptomatic?</a:t>
            </a:r>
          </a:p>
          <a:p>
            <a:endParaRPr lang="en-US" dirty="0"/>
          </a:p>
          <a:p>
            <a:r>
              <a:rPr lang="en-US" dirty="0"/>
              <a:t>Are there special treatment considerations in immune compromised patients i.e. Dexamethasone, IL-6 inhibitors, </a:t>
            </a:r>
            <a:r>
              <a:rPr lang="en-US" dirty="0" err="1"/>
              <a:t>etc</a:t>
            </a:r>
            <a:r>
              <a:rPr lang="en-US" dirty="0"/>
              <a:t>?</a:t>
            </a:r>
            <a:endParaRPr lang="en-CA" dirty="0"/>
          </a:p>
        </p:txBody>
      </p:sp>
    </p:spTree>
    <p:extLst>
      <p:ext uri="{BB962C8B-B14F-4D97-AF65-F5344CB8AC3E}">
        <p14:creationId xmlns:p14="http://schemas.microsoft.com/office/powerpoint/2010/main" val="1766157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18ED5-187F-498C-8E4F-5C44532694C9}"/>
              </a:ext>
            </a:extLst>
          </p:cNvPr>
          <p:cNvSpPr>
            <a:spLocks noGrp="1"/>
          </p:cNvSpPr>
          <p:nvPr>
            <p:ph type="title"/>
          </p:nvPr>
        </p:nvSpPr>
        <p:spPr/>
        <p:txBody>
          <a:bodyPr/>
          <a:lstStyle/>
          <a:p>
            <a:r>
              <a:rPr lang="en-GB" dirty="0"/>
              <a:t>Potential for Severe COVID-19 Outcomes in </a:t>
            </a:r>
            <a:br>
              <a:rPr lang="en-GB" dirty="0"/>
            </a:br>
            <a:r>
              <a:rPr lang="en-GB" dirty="0"/>
              <a:t>Solid Transplant Patients</a:t>
            </a:r>
          </a:p>
        </p:txBody>
      </p:sp>
      <p:sp>
        <p:nvSpPr>
          <p:cNvPr id="3" name="Pladsholder til indhold 2">
            <a:extLst>
              <a:ext uri="{FF2B5EF4-FFF2-40B4-BE49-F238E27FC236}">
                <a16:creationId xmlns:a16="http://schemas.microsoft.com/office/drawing/2014/main" id="{9BAB14FB-16DE-4244-95E1-C5E63D2C3B9E}"/>
              </a:ext>
            </a:extLst>
          </p:cNvPr>
          <p:cNvSpPr>
            <a:spLocks noGrp="1"/>
          </p:cNvSpPr>
          <p:nvPr>
            <p:ph idx="1"/>
          </p:nvPr>
        </p:nvSpPr>
        <p:spPr/>
        <p:txBody>
          <a:bodyPr/>
          <a:lstStyle/>
          <a:p>
            <a:r>
              <a:rPr lang="en-GB" sz="1650" dirty="0"/>
              <a:t>Report of outcomes among solid organ transplant recipients with SARS-CoV-2 at 2 centers in New York City during the first 3 wks of the outbreak (N = 90)</a:t>
            </a:r>
          </a:p>
          <a:p>
            <a:pPr lvl="1"/>
            <a:r>
              <a:rPr lang="en-GB" sz="1500" dirty="0"/>
              <a:t>Most common transplants were kidney (51%), lung (19%), liver (14%), and heart (10%)</a:t>
            </a:r>
          </a:p>
          <a:p>
            <a:endParaRPr lang="en-GB" dirty="0"/>
          </a:p>
        </p:txBody>
      </p:sp>
      <p:sp>
        <p:nvSpPr>
          <p:cNvPr id="7" name="Text Box 11">
            <a:extLst>
              <a:ext uri="{FF2B5EF4-FFF2-40B4-BE49-F238E27FC236}">
                <a16:creationId xmlns:a16="http://schemas.microsoft.com/office/drawing/2014/main" id="{2372CCCE-63B3-4F53-806D-3410173DD760}"/>
              </a:ext>
            </a:extLst>
          </p:cNvPr>
          <p:cNvSpPr txBox="1">
            <a:spLocks noChangeArrowheads="1"/>
          </p:cNvSpPr>
          <p:nvPr/>
        </p:nvSpPr>
        <p:spPr bwMode="auto">
          <a:xfrm>
            <a:off x="299579" y="5618672"/>
            <a:ext cx="64465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685800">
              <a:lnSpc>
                <a:spcPct val="100000"/>
              </a:lnSpc>
              <a:spcBef>
                <a:spcPct val="0"/>
              </a:spcBef>
              <a:spcAft>
                <a:spcPct val="0"/>
              </a:spcAft>
              <a:buClrTx/>
              <a:buNone/>
              <a:defRPr/>
            </a:pPr>
            <a:r>
              <a:rPr lang="it-IT" altLang="en-US" sz="900" dirty="0">
                <a:solidFill>
                  <a:prstClr val="black"/>
                </a:solidFill>
                <a:latin typeface="Calibri" panose="020F0502020204030204" pitchFamily="34" charset="0"/>
                <a:cs typeface="Calibri" panose="020F0502020204030204" pitchFamily="34" charset="0"/>
              </a:rPr>
              <a:t>Periera. Am J Transplant. 2020;[Epub].</a:t>
            </a:r>
          </a:p>
        </p:txBody>
      </p:sp>
      <p:graphicFrame>
        <p:nvGraphicFramePr>
          <p:cNvPr id="8" name="Group 32">
            <a:extLst>
              <a:ext uri="{FF2B5EF4-FFF2-40B4-BE49-F238E27FC236}">
                <a16:creationId xmlns:a16="http://schemas.microsoft.com/office/drawing/2014/main" id="{C7DF1A12-A973-4070-BA25-7C3FEF21256B}"/>
              </a:ext>
            </a:extLst>
          </p:cNvPr>
          <p:cNvGraphicFramePr>
            <a:graphicFrameLocks noGrp="1"/>
          </p:cNvGraphicFramePr>
          <p:nvPr/>
        </p:nvGraphicFramePr>
        <p:xfrm>
          <a:off x="546645" y="2917378"/>
          <a:ext cx="4032504" cy="2651808"/>
        </p:xfrm>
        <a:graphic>
          <a:graphicData uri="http://schemas.openxmlformats.org/drawingml/2006/table">
            <a:tbl>
              <a:tblPr/>
              <a:tblGrid>
                <a:gridCol w="1156297">
                  <a:extLst>
                    <a:ext uri="{9D8B030D-6E8A-4147-A177-3AD203B41FA5}">
                      <a16:colId xmlns:a16="http://schemas.microsoft.com/office/drawing/2014/main" val="20000"/>
                    </a:ext>
                  </a:extLst>
                </a:gridCol>
                <a:gridCol w="739739">
                  <a:extLst>
                    <a:ext uri="{9D8B030D-6E8A-4147-A177-3AD203B41FA5}">
                      <a16:colId xmlns:a16="http://schemas.microsoft.com/office/drawing/2014/main" val="20001"/>
                    </a:ext>
                  </a:extLst>
                </a:gridCol>
                <a:gridCol w="816796">
                  <a:extLst>
                    <a:ext uri="{9D8B030D-6E8A-4147-A177-3AD203B41FA5}">
                      <a16:colId xmlns:a16="http://schemas.microsoft.com/office/drawing/2014/main" val="2221751153"/>
                    </a:ext>
                  </a:extLst>
                </a:gridCol>
                <a:gridCol w="732033">
                  <a:extLst>
                    <a:ext uri="{9D8B030D-6E8A-4147-A177-3AD203B41FA5}">
                      <a16:colId xmlns:a16="http://schemas.microsoft.com/office/drawing/2014/main" val="470777319"/>
                    </a:ext>
                  </a:extLst>
                </a:gridCol>
                <a:gridCol w="587639">
                  <a:extLst>
                    <a:ext uri="{9D8B030D-6E8A-4147-A177-3AD203B41FA5}">
                      <a16:colId xmlns:a16="http://schemas.microsoft.com/office/drawing/2014/main" val="38292092"/>
                    </a:ext>
                  </a:extLst>
                </a:gridCol>
              </a:tblGrid>
              <a:tr h="80011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Baseline Characteristic</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All Patients</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 (N = 90)</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Mild/</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Moderate Disease</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(n = 63)</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Severe Disease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(n = 27)</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1" u="none" strike="noStrike" cap="none" normalizeH="0" baseline="0" dirty="0">
                          <a:ln>
                            <a:noFill/>
                          </a:ln>
                          <a:solidFill>
                            <a:schemeClr val="bg2"/>
                          </a:solidFill>
                          <a:effectLst/>
                          <a:latin typeface="Calibri" panose="020F0502020204030204" pitchFamily="34" charset="0"/>
                        </a:rPr>
                        <a:t>P </a:t>
                      </a:r>
                      <a:r>
                        <a:rPr kumimoji="0" lang="en-US" sz="1200" b="1" i="0" u="none" strike="noStrike" cap="none" normalizeH="0" baseline="0" dirty="0">
                          <a:ln>
                            <a:noFill/>
                          </a:ln>
                          <a:solidFill>
                            <a:schemeClr val="bg2"/>
                          </a:solidFill>
                          <a:effectLst/>
                          <a:latin typeface="Calibri" panose="020F0502020204030204" pitchFamily="34" charset="0"/>
                        </a:rPr>
                        <a:t>Value</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434352">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Median age, yrs (IQR)</a:t>
                      </a:r>
                      <a:endPar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57</a:t>
                      </a:r>
                    </a:p>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 (46-68)</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54 </a:t>
                      </a:r>
                    </a:p>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(39-64)</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67</a:t>
                      </a:r>
                    </a:p>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(56-74)</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.001</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800112">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Median time from transplant to diagnosis, yrs (IQR)</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6.6 (2.87-10.61)</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6.25 </a:t>
                      </a:r>
                    </a:p>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(2.6-10.69)</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6.86 (2.87-10.16)</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.92</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94802696"/>
                  </a:ext>
                </a:extLst>
              </a:tr>
              <a:tr h="617232">
                <a:tc>
                  <a:txBody>
                    <a:bodyPr/>
                    <a:lstStyle/>
                    <a:p>
                      <a:pPr marL="0" marR="0" lvl="0" indent="0" algn="l" defTabSz="914400" rtl="0" eaLnBrk="1" fontAlgn="base" latinLnBrk="0" hangingPunct="1">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Hospital admission, n (%)</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68 (76)</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41 (65)</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27 (100)</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&lt; .001</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bl>
          </a:graphicData>
        </a:graphic>
      </p:graphicFrame>
      <p:graphicFrame>
        <p:nvGraphicFramePr>
          <p:cNvPr id="9" name="Group 32">
            <a:extLst>
              <a:ext uri="{FF2B5EF4-FFF2-40B4-BE49-F238E27FC236}">
                <a16:creationId xmlns:a16="http://schemas.microsoft.com/office/drawing/2014/main" id="{5F051087-11AC-4EC9-93B8-CD6C547B3EE8}"/>
              </a:ext>
            </a:extLst>
          </p:cNvPr>
          <p:cNvGraphicFramePr>
            <a:graphicFrameLocks noGrp="1"/>
          </p:cNvGraphicFramePr>
          <p:nvPr/>
        </p:nvGraphicFramePr>
        <p:xfrm>
          <a:off x="4729847" y="2917378"/>
          <a:ext cx="4032504" cy="1737408"/>
        </p:xfrm>
        <a:graphic>
          <a:graphicData uri="http://schemas.openxmlformats.org/drawingml/2006/table">
            <a:tbl>
              <a:tblPr/>
              <a:tblGrid>
                <a:gridCol w="1288241">
                  <a:extLst>
                    <a:ext uri="{9D8B030D-6E8A-4147-A177-3AD203B41FA5}">
                      <a16:colId xmlns:a16="http://schemas.microsoft.com/office/drawing/2014/main" val="20000"/>
                    </a:ext>
                  </a:extLst>
                </a:gridCol>
                <a:gridCol w="978614">
                  <a:extLst>
                    <a:ext uri="{9D8B030D-6E8A-4147-A177-3AD203B41FA5}">
                      <a16:colId xmlns:a16="http://schemas.microsoft.com/office/drawing/2014/main" val="20001"/>
                    </a:ext>
                  </a:extLst>
                </a:gridCol>
                <a:gridCol w="921267">
                  <a:extLst>
                    <a:ext uri="{9D8B030D-6E8A-4147-A177-3AD203B41FA5}">
                      <a16:colId xmlns:a16="http://schemas.microsoft.com/office/drawing/2014/main" val="2221751153"/>
                    </a:ext>
                  </a:extLst>
                </a:gridCol>
                <a:gridCol w="844382">
                  <a:extLst>
                    <a:ext uri="{9D8B030D-6E8A-4147-A177-3AD203B41FA5}">
                      <a16:colId xmlns:a16="http://schemas.microsoft.com/office/drawing/2014/main" val="470777319"/>
                    </a:ext>
                  </a:extLst>
                </a:gridCol>
              </a:tblGrid>
              <a:tr h="800112">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Outcome,* n (%)</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Hospitalized Patients</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 (N = 68)</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Mild/</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Moderate Disease</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(n = 41)</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Severe Disease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200" b="1" i="0" u="none" strike="noStrike" cap="none" normalizeH="0" baseline="0" dirty="0">
                          <a:ln>
                            <a:noFill/>
                          </a:ln>
                          <a:solidFill>
                            <a:schemeClr val="bg2"/>
                          </a:solidFill>
                          <a:effectLst/>
                          <a:latin typeface="Calibri" panose="020F0502020204030204" pitchFamily="34" charset="0"/>
                        </a:rPr>
                        <a:t>(n = 27)</a:t>
                      </a:r>
                    </a:p>
                  </a:txBody>
                  <a:tcPr marL="91411" marR="91411" marT="34296" marB="342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434352">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Intubation or ECMO</a:t>
                      </a:r>
                      <a:endPar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24 (35)</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0 (0)</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23 (85)</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251472">
                <a:tc>
                  <a:txBody>
                    <a:body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ICU admission</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23 (34)</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0 (0)</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 typeface="Wingdings" pitchFamily="2" charset="2"/>
                        <a:buNone/>
                        <a:tabLst/>
                      </a:pPr>
                      <a:r>
                        <a:rPr kumimoji="0" lang="en-US" sz="1200" b="0" i="0" u="none" strike="noStrike" kern="1200" cap="none" normalizeH="0" baseline="0" dirty="0">
                          <a:ln>
                            <a:noFill/>
                          </a:ln>
                          <a:solidFill>
                            <a:schemeClr val="bg2"/>
                          </a:solidFill>
                          <a:effectLst/>
                          <a:latin typeface="Calibri" panose="020F0502020204030204" pitchFamily="34" charset="0"/>
                          <a:ea typeface="+mn-ea"/>
                          <a:cs typeface="+mn-cs"/>
                        </a:rPr>
                        <a:t>23 (85)</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094802696"/>
                  </a:ext>
                </a:extLst>
              </a:tr>
              <a:tr h="251472">
                <a:tc>
                  <a:txBody>
                    <a:bodyPr/>
                    <a:lstStyle/>
                    <a:p>
                      <a:pPr marL="0" marR="0" lvl="0" indent="0" algn="l" defTabSz="914400" rtl="0" eaLnBrk="1" fontAlgn="base" latinLnBrk="0" hangingPunct="1">
                        <a:lnSpc>
                          <a:spcPct val="100000"/>
                        </a:lnSpc>
                        <a:spcBef>
                          <a:spcPct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Mortality</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16 (24)</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0 (0)</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US" sz="1200" b="0" i="0" u="none" strike="noStrike" cap="none" normalizeH="0" baseline="0" dirty="0">
                          <a:ln>
                            <a:noFill/>
                          </a:ln>
                          <a:solidFill>
                            <a:schemeClr val="bg2"/>
                          </a:solidFill>
                          <a:effectLst/>
                          <a:latin typeface="Calibri" panose="020F0502020204030204" pitchFamily="34" charset="0"/>
                        </a:rPr>
                        <a:t>16 (59)</a:t>
                      </a:r>
                    </a:p>
                  </a:txBody>
                  <a:tcPr marL="91411" marR="91411"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9C8B3ACF-15AD-4C19-8FE7-4CD0C127AA2B}"/>
              </a:ext>
            </a:extLst>
          </p:cNvPr>
          <p:cNvSpPr txBox="1"/>
          <p:nvPr/>
        </p:nvSpPr>
        <p:spPr bwMode="auto">
          <a:xfrm>
            <a:off x="4729847" y="4664703"/>
            <a:ext cx="407619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defTabSz="685800">
              <a:spcBef>
                <a:spcPct val="50000"/>
              </a:spcBef>
              <a:spcAft>
                <a:spcPct val="0"/>
              </a:spcAft>
              <a:defRPr/>
            </a:pPr>
            <a:r>
              <a:rPr lang="en-US" sz="1050" dirty="0">
                <a:solidFill>
                  <a:prstClr val="white"/>
                </a:solidFill>
                <a:latin typeface="Calibri" panose="020F0502020204030204" pitchFamily="34" charset="0"/>
              </a:rPr>
              <a:t>*Immunosuppressive therapy was reduced in all patients; 91% of patients were treated with hydroxychloroquine, 66% of patients were treated with azithromycin, and 3% of patients were treated with remdesivir.</a:t>
            </a:r>
          </a:p>
        </p:txBody>
      </p:sp>
    </p:spTree>
    <p:extLst>
      <p:ext uri="{BB962C8B-B14F-4D97-AF65-F5344CB8AC3E}">
        <p14:creationId xmlns:p14="http://schemas.microsoft.com/office/powerpoint/2010/main" val="298023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43D1-8D15-9A4E-BB82-6096043BA14D}"/>
              </a:ext>
            </a:extLst>
          </p:cNvPr>
          <p:cNvSpPr>
            <a:spLocks noGrp="1"/>
          </p:cNvSpPr>
          <p:nvPr>
            <p:ph type="title"/>
          </p:nvPr>
        </p:nvSpPr>
        <p:spPr/>
        <p:txBody>
          <a:bodyPr/>
          <a:lstStyle/>
          <a:p>
            <a:r>
              <a:rPr lang="en-US" b="1" dirty="0">
                <a:latin typeface="+mn-lt"/>
              </a:rPr>
              <a:t>Risk and Features of COVID-19 in Persons With HIV in the US</a:t>
            </a:r>
          </a:p>
        </p:txBody>
      </p:sp>
      <p:sp>
        <p:nvSpPr>
          <p:cNvPr id="3" name="Content Placeholder 2">
            <a:extLst>
              <a:ext uri="{FF2B5EF4-FFF2-40B4-BE49-F238E27FC236}">
                <a16:creationId xmlns:a16="http://schemas.microsoft.com/office/drawing/2014/main" id="{F17FF824-037C-C043-A4AA-9F92104DE687}"/>
              </a:ext>
            </a:extLst>
          </p:cNvPr>
          <p:cNvSpPr>
            <a:spLocks noGrp="1"/>
          </p:cNvSpPr>
          <p:nvPr>
            <p:ph idx="1"/>
          </p:nvPr>
        </p:nvSpPr>
        <p:spPr/>
        <p:txBody>
          <a:bodyPr/>
          <a:lstStyle/>
          <a:p>
            <a:r>
              <a:rPr lang="en-US" sz="1950" dirty="0"/>
              <a:t>MGH series: 36 PWH with confirmed, 11 with probable COVID-19</a:t>
            </a:r>
            <a:r>
              <a:rPr lang="en-US" sz="1950" baseline="30000" dirty="0"/>
              <a:t>[1]</a:t>
            </a:r>
          </a:p>
          <a:p>
            <a:pPr lvl="1"/>
            <a:r>
              <a:rPr lang="en-US" dirty="0"/>
              <a:t>77% non-Hispanic black, Hispanic/Latinx (vs 40% black, Hispanic/Latinx in HIV clinic overall) </a:t>
            </a:r>
          </a:p>
          <a:p>
            <a:pPr lvl="1"/>
            <a:r>
              <a:rPr lang="en-US" dirty="0"/>
              <a:t>85% had comorbidity associated with severe disease: obesity (33%), HTN (31%), DM (22%), hyperlipidemia (22%), chronic kidney disease (22%) </a:t>
            </a:r>
          </a:p>
          <a:p>
            <a:r>
              <a:rPr lang="en-US" sz="1950" dirty="0"/>
              <a:t>Mount Sinai Hospital System: case-control study</a:t>
            </a:r>
            <a:r>
              <a:rPr lang="en-US" sz="1950" baseline="30000" dirty="0"/>
              <a:t>[2]</a:t>
            </a:r>
          </a:p>
          <a:p>
            <a:pPr lvl="1"/>
            <a:r>
              <a:rPr lang="en-US" dirty="0"/>
              <a:t>PWH admitted with COVID-19 (n = 88) matched to HIV-negative group by age, race/ethnicity, sex, wk of COVID-19 hospitalization admission (n = 405)</a:t>
            </a:r>
          </a:p>
          <a:p>
            <a:pPr lvl="1"/>
            <a:r>
              <a:rPr lang="en-US" b="1" dirty="0">
                <a:solidFill>
                  <a:schemeClr val="accent3"/>
                </a:solidFill>
              </a:rPr>
              <a:t>No differences in disease severity on admission (</a:t>
            </a:r>
            <a:r>
              <a:rPr lang="en-US" b="1" i="1" dirty="0">
                <a:solidFill>
                  <a:schemeClr val="accent3"/>
                </a:solidFill>
              </a:rPr>
              <a:t>P </a:t>
            </a:r>
            <a:r>
              <a:rPr lang="en-US" b="1" dirty="0">
                <a:solidFill>
                  <a:schemeClr val="accent3"/>
                </a:solidFill>
              </a:rPr>
              <a:t>= .15) or adverse outcomes (mechanical ventilation or death) with vs without HIV infection</a:t>
            </a:r>
          </a:p>
        </p:txBody>
      </p:sp>
      <p:sp>
        <p:nvSpPr>
          <p:cNvPr id="10" name="Text Box 11">
            <a:extLst>
              <a:ext uri="{FF2B5EF4-FFF2-40B4-BE49-F238E27FC236}">
                <a16:creationId xmlns:a16="http://schemas.microsoft.com/office/drawing/2014/main" id="{2F9FE7FE-4E89-4E54-A980-4B4959B394A0}"/>
              </a:ext>
            </a:extLst>
          </p:cNvPr>
          <p:cNvSpPr txBox="1">
            <a:spLocks noChangeArrowheads="1"/>
          </p:cNvSpPr>
          <p:nvPr/>
        </p:nvSpPr>
        <p:spPr bwMode="auto">
          <a:xfrm>
            <a:off x="299579" y="5618672"/>
            <a:ext cx="64465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685800">
              <a:lnSpc>
                <a:spcPct val="100000"/>
              </a:lnSpc>
              <a:spcBef>
                <a:spcPct val="0"/>
              </a:spcBef>
              <a:spcAft>
                <a:spcPct val="0"/>
              </a:spcAft>
              <a:buClrTx/>
              <a:buNone/>
              <a:defRPr/>
            </a:pPr>
            <a:r>
              <a:rPr lang="it-IT" altLang="en-US" sz="900" dirty="0">
                <a:solidFill>
                  <a:srgbClr val="E7E6E6"/>
                </a:solidFill>
                <a:latin typeface="Calibri" panose="020F0502020204030204" pitchFamily="34" charset="0"/>
                <a:cs typeface="Calibri" panose="020F0502020204030204" pitchFamily="34" charset="0"/>
              </a:rPr>
              <a:t>1. </a:t>
            </a:r>
            <a:r>
              <a:rPr lang="it-IT" altLang="en-US" sz="900" dirty="0">
                <a:solidFill>
                  <a:prstClr val="black"/>
                </a:solidFill>
                <a:latin typeface="Calibri" panose="020F0502020204030204" pitchFamily="34" charset="0"/>
                <a:cs typeface="Calibri" panose="020F0502020204030204" pitchFamily="34" charset="0"/>
              </a:rPr>
              <a:t>Meyerowitz. 2020. AIDS;[Epub]. 2. Sigel. CID. 2020;[Epub].</a:t>
            </a:r>
          </a:p>
        </p:txBody>
      </p:sp>
    </p:spTree>
    <p:extLst>
      <p:ext uri="{BB962C8B-B14F-4D97-AF65-F5344CB8AC3E}">
        <p14:creationId xmlns:p14="http://schemas.microsoft.com/office/powerpoint/2010/main" val="3317049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43D1-8D15-9A4E-BB82-6096043BA14D}"/>
              </a:ext>
            </a:extLst>
          </p:cNvPr>
          <p:cNvSpPr>
            <a:spLocks noGrp="1"/>
          </p:cNvSpPr>
          <p:nvPr>
            <p:ph type="title"/>
          </p:nvPr>
        </p:nvSpPr>
        <p:spPr/>
        <p:txBody>
          <a:bodyPr/>
          <a:lstStyle/>
          <a:p>
            <a:r>
              <a:rPr lang="en-US" b="1" dirty="0">
                <a:latin typeface="+mn-lt"/>
              </a:rPr>
              <a:t>Risk and Features of COVID-19 in Persons With HIV in the US</a:t>
            </a:r>
          </a:p>
        </p:txBody>
      </p:sp>
      <p:sp>
        <p:nvSpPr>
          <p:cNvPr id="3" name="Content Placeholder 2">
            <a:extLst>
              <a:ext uri="{FF2B5EF4-FFF2-40B4-BE49-F238E27FC236}">
                <a16:creationId xmlns:a16="http://schemas.microsoft.com/office/drawing/2014/main" id="{F17FF824-037C-C043-A4AA-9F92104DE687}"/>
              </a:ext>
            </a:extLst>
          </p:cNvPr>
          <p:cNvSpPr>
            <a:spLocks noGrp="1"/>
          </p:cNvSpPr>
          <p:nvPr>
            <p:ph idx="1"/>
          </p:nvPr>
        </p:nvSpPr>
        <p:spPr/>
        <p:txBody>
          <a:bodyPr/>
          <a:lstStyle/>
          <a:p>
            <a:r>
              <a:rPr lang="en-US" sz="1950" dirty="0"/>
              <a:t>MGH series: 36 PWH with confirmed, 11 with probable COVID-19</a:t>
            </a:r>
            <a:r>
              <a:rPr lang="en-US" sz="1950" baseline="30000" dirty="0"/>
              <a:t>[1]</a:t>
            </a:r>
          </a:p>
          <a:p>
            <a:pPr lvl="1"/>
            <a:r>
              <a:rPr lang="en-US" dirty="0"/>
              <a:t>77% non-Hispanic black, Hispanic/Latinx (vs 40% black, Hispanic/Latinx in HIV clinic overall) </a:t>
            </a:r>
          </a:p>
          <a:p>
            <a:pPr lvl="1"/>
            <a:r>
              <a:rPr lang="en-US" dirty="0"/>
              <a:t>85% had comorbidity associated with severe disease: obesity (33%), HTN (31%), DM (22%), hyperlipidemia (22%), chronic kidney disease (22%) </a:t>
            </a:r>
          </a:p>
          <a:p>
            <a:r>
              <a:rPr lang="en-US" sz="1950" dirty="0"/>
              <a:t>Mount Sinai Hospital System: case-control study</a:t>
            </a:r>
            <a:r>
              <a:rPr lang="en-US" sz="1950" baseline="30000" dirty="0"/>
              <a:t>[2]</a:t>
            </a:r>
          </a:p>
          <a:p>
            <a:pPr lvl="1"/>
            <a:r>
              <a:rPr lang="en-US" dirty="0"/>
              <a:t>PWH admitted with COVID-19 (n = 88) matched to HIV-negative group by age, race/ethnicity, sex, wk of COVID-19 hospitalization admission (n = 405)</a:t>
            </a:r>
          </a:p>
          <a:p>
            <a:pPr lvl="1"/>
            <a:r>
              <a:rPr lang="en-US" b="1" dirty="0">
                <a:solidFill>
                  <a:schemeClr val="accent3"/>
                </a:solidFill>
              </a:rPr>
              <a:t>No differences in disease severity on admission (</a:t>
            </a:r>
            <a:r>
              <a:rPr lang="en-US" b="1" i="1" dirty="0">
                <a:solidFill>
                  <a:schemeClr val="accent3"/>
                </a:solidFill>
              </a:rPr>
              <a:t>P </a:t>
            </a:r>
            <a:r>
              <a:rPr lang="en-US" b="1" dirty="0">
                <a:solidFill>
                  <a:schemeClr val="accent3"/>
                </a:solidFill>
              </a:rPr>
              <a:t>= .15) or adverse outcomes (mechanical ventilation or death) with vs without HIV infection</a:t>
            </a:r>
          </a:p>
        </p:txBody>
      </p:sp>
      <p:sp>
        <p:nvSpPr>
          <p:cNvPr id="10" name="Text Box 11">
            <a:extLst>
              <a:ext uri="{FF2B5EF4-FFF2-40B4-BE49-F238E27FC236}">
                <a16:creationId xmlns:a16="http://schemas.microsoft.com/office/drawing/2014/main" id="{2F9FE7FE-4E89-4E54-A980-4B4959B394A0}"/>
              </a:ext>
            </a:extLst>
          </p:cNvPr>
          <p:cNvSpPr txBox="1">
            <a:spLocks noChangeArrowheads="1"/>
          </p:cNvSpPr>
          <p:nvPr/>
        </p:nvSpPr>
        <p:spPr bwMode="auto">
          <a:xfrm>
            <a:off x="299579" y="5618672"/>
            <a:ext cx="64465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685800">
              <a:lnSpc>
                <a:spcPct val="100000"/>
              </a:lnSpc>
              <a:spcBef>
                <a:spcPct val="0"/>
              </a:spcBef>
              <a:spcAft>
                <a:spcPct val="0"/>
              </a:spcAft>
              <a:buClrTx/>
              <a:buNone/>
              <a:defRPr/>
            </a:pPr>
            <a:r>
              <a:rPr lang="it-IT" altLang="en-US" sz="900" dirty="0">
                <a:solidFill>
                  <a:srgbClr val="E7E6E6"/>
                </a:solidFill>
                <a:latin typeface="Calibri" panose="020F0502020204030204" pitchFamily="34" charset="0"/>
                <a:cs typeface="Calibri" panose="020F0502020204030204" pitchFamily="34" charset="0"/>
              </a:rPr>
              <a:t>1. </a:t>
            </a:r>
            <a:r>
              <a:rPr lang="it-IT" altLang="en-US" sz="900" dirty="0">
                <a:solidFill>
                  <a:prstClr val="black"/>
                </a:solidFill>
                <a:latin typeface="Calibri" panose="020F0502020204030204" pitchFamily="34" charset="0"/>
                <a:cs typeface="Calibri" panose="020F0502020204030204" pitchFamily="34" charset="0"/>
              </a:rPr>
              <a:t>Meyerowitz. 2020. AIDS;[Epub]. 2. Sigel. CID. 2020;[Epub].</a:t>
            </a:r>
          </a:p>
        </p:txBody>
      </p:sp>
    </p:spTree>
    <p:extLst>
      <p:ext uri="{BB962C8B-B14F-4D97-AF65-F5344CB8AC3E}">
        <p14:creationId xmlns:p14="http://schemas.microsoft.com/office/powerpoint/2010/main" val="2368656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EF11-314D-4676-B0A0-50A0667997E0}"/>
              </a:ext>
            </a:extLst>
          </p:cNvPr>
          <p:cNvSpPr>
            <a:spLocks noGrp="1"/>
          </p:cNvSpPr>
          <p:nvPr>
            <p:ph type="title"/>
          </p:nvPr>
        </p:nvSpPr>
        <p:spPr/>
        <p:txBody>
          <a:bodyPr/>
          <a:lstStyle/>
          <a:p>
            <a:r>
              <a:rPr lang="en-US" dirty="0"/>
              <a:t>COVID-19 and HIV: Routine Public Sector Data in Western Cape, South Africa</a:t>
            </a:r>
          </a:p>
        </p:txBody>
      </p:sp>
      <p:sp>
        <p:nvSpPr>
          <p:cNvPr id="3" name="Content Placeholder 2">
            <a:extLst>
              <a:ext uri="{FF2B5EF4-FFF2-40B4-BE49-F238E27FC236}">
                <a16:creationId xmlns:a16="http://schemas.microsoft.com/office/drawing/2014/main" id="{E8A336A4-047C-4837-A8AE-1C5D0E7EB784}"/>
              </a:ext>
            </a:extLst>
          </p:cNvPr>
          <p:cNvSpPr>
            <a:spLocks noGrp="1"/>
          </p:cNvSpPr>
          <p:nvPr>
            <p:ph idx="1"/>
          </p:nvPr>
        </p:nvSpPr>
        <p:spPr/>
        <p:txBody>
          <a:bodyPr/>
          <a:lstStyle/>
          <a:p>
            <a:pPr>
              <a:spcAft>
                <a:spcPts val="0"/>
              </a:spcAft>
            </a:pPr>
            <a:r>
              <a:rPr lang="en-US" sz="1500" dirty="0"/>
              <a:t>Evaluated factors among all adult public sector patients (3.5 million “active” patients)</a:t>
            </a:r>
          </a:p>
        </p:txBody>
      </p:sp>
      <p:sp>
        <p:nvSpPr>
          <p:cNvPr id="8" name="Text Box 15">
            <a:extLst>
              <a:ext uri="{FF2B5EF4-FFF2-40B4-BE49-F238E27FC236}">
                <a16:creationId xmlns:a16="http://schemas.microsoft.com/office/drawing/2014/main" id="{359BAE95-89BE-407B-946C-793E67F30670}"/>
              </a:ext>
            </a:extLst>
          </p:cNvPr>
          <p:cNvSpPr txBox="1">
            <a:spLocks noChangeArrowheads="1"/>
          </p:cNvSpPr>
          <p:nvPr/>
        </p:nvSpPr>
        <p:spPr bwMode="auto">
          <a:xfrm>
            <a:off x="330994" y="5465922"/>
            <a:ext cx="6237763" cy="369332"/>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685800">
              <a:defRPr/>
            </a:pPr>
            <a:r>
              <a:rPr lang="en-US" altLang="en-US" sz="900" b="0" dirty="0">
                <a:solidFill>
                  <a:srgbClr val="455560"/>
                </a:solidFill>
                <a:latin typeface="Calibri" panose="020F0502020204030204" pitchFamily="34" charset="0"/>
              </a:rPr>
              <a:t>Davies, Western Cape DOH, South Africa. June 9, 2020. https://storage.googleapis.com/stateless-bhekisisa-website/wordpress-uploads/2020/06/94d3ea42-covid_update_bhekisisa_wc_3.pdf. Note: this study has not been published.</a:t>
            </a:r>
          </a:p>
        </p:txBody>
      </p:sp>
      <p:sp>
        <p:nvSpPr>
          <p:cNvPr id="11" name="TextBox 10">
            <a:extLst>
              <a:ext uri="{FF2B5EF4-FFF2-40B4-BE49-F238E27FC236}">
                <a16:creationId xmlns:a16="http://schemas.microsoft.com/office/drawing/2014/main" id="{7CF0AA01-D0DF-489D-A3D0-AB57C02DEA5E}"/>
              </a:ext>
            </a:extLst>
          </p:cNvPr>
          <p:cNvSpPr txBox="1"/>
          <p:nvPr/>
        </p:nvSpPr>
        <p:spPr bwMode="auto">
          <a:xfrm>
            <a:off x="6473105" y="3736043"/>
            <a:ext cx="2217389" cy="1477328"/>
          </a:xfrm>
          <a:prstGeom prst="rect">
            <a:avLst/>
          </a:prstGeom>
          <a:solidFill>
            <a:schemeClr val="accent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algn="ctr" defTabSz="685800">
              <a:spcBef>
                <a:spcPct val="50000"/>
              </a:spcBef>
              <a:spcAft>
                <a:spcPct val="0"/>
              </a:spcAft>
              <a:defRPr/>
            </a:pPr>
            <a:r>
              <a:rPr lang="en-US" sz="1800" dirty="0">
                <a:solidFill>
                  <a:srgbClr val="015873"/>
                </a:solidFill>
                <a:latin typeface="Calibri" panose="020F0502020204030204" pitchFamily="34" charset="0"/>
              </a:rPr>
              <a:t>Standard mortality ratio for COVID-19 death with vs without HIV: 2.33 (95% CI: 1.83-2.91)</a:t>
            </a:r>
          </a:p>
        </p:txBody>
      </p:sp>
      <p:sp>
        <p:nvSpPr>
          <p:cNvPr id="4" name="TextBox 3">
            <a:extLst>
              <a:ext uri="{FF2B5EF4-FFF2-40B4-BE49-F238E27FC236}">
                <a16:creationId xmlns:a16="http://schemas.microsoft.com/office/drawing/2014/main" id="{0330ACE1-7AAA-4043-BABF-8F7CD978F4FA}"/>
              </a:ext>
            </a:extLst>
          </p:cNvPr>
          <p:cNvSpPr txBox="1"/>
          <p:nvPr/>
        </p:nvSpPr>
        <p:spPr bwMode="auto">
          <a:xfrm>
            <a:off x="539354" y="2255943"/>
            <a:ext cx="2024913" cy="3153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defTabSz="685800">
              <a:lnSpc>
                <a:spcPct val="85000"/>
              </a:lnSpc>
              <a:spcAft>
                <a:spcPct val="0"/>
              </a:spcAft>
              <a:defRPr/>
            </a:pPr>
            <a:r>
              <a:rPr lang="en-US" sz="900" dirty="0">
                <a:solidFill>
                  <a:srgbClr val="000000"/>
                </a:solidFill>
                <a:latin typeface="Calibri" panose="020F0502020204030204" pitchFamily="34" charset="0"/>
              </a:rPr>
              <a:t>Patient Characteristics</a:t>
            </a:r>
          </a:p>
          <a:p>
            <a:pPr defTabSz="685800">
              <a:lnSpc>
                <a:spcPct val="85000"/>
              </a:lnSpc>
              <a:spcAft>
                <a:spcPct val="0"/>
              </a:spcAft>
              <a:defRPr/>
            </a:pPr>
            <a:r>
              <a:rPr lang="en-US" sz="900" dirty="0">
                <a:solidFill>
                  <a:srgbClr val="000000"/>
                </a:solidFill>
                <a:latin typeface="Calibri" panose="020F0502020204030204" pitchFamily="34" charset="0"/>
              </a:rPr>
              <a:t>Sex</a:t>
            </a:r>
          </a:p>
          <a:p>
            <a:pPr defTabSz="685800">
              <a:lnSpc>
                <a:spcPct val="85000"/>
              </a:lnSpc>
              <a:spcAft>
                <a:spcPct val="0"/>
              </a:spcAft>
              <a:defRPr/>
            </a:pPr>
            <a:r>
              <a:rPr lang="en-US" sz="900" dirty="0">
                <a:solidFill>
                  <a:srgbClr val="000000"/>
                </a:solidFill>
                <a:latin typeface="Calibri" panose="020F0502020204030204" pitchFamily="34" charset="0"/>
              </a:rPr>
              <a:t>  Female</a:t>
            </a:r>
          </a:p>
          <a:p>
            <a:pPr defTabSz="685800">
              <a:lnSpc>
                <a:spcPct val="85000"/>
              </a:lnSpc>
              <a:spcAft>
                <a:spcPct val="0"/>
              </a:spcAft>
              <a:defRPr/>
            </a:pPr>
            <a:r>
              <a:rPr lang="en-US" sz="900" dirty="0">
                <a:solidFill>
                  <a:srgbClr val="000000"/>
                </a:solidFill>
                <a:latin typeface="Calibri" panose="020F0502020204030204" pitchFamily="34" charset="0"/>
              </a:rPr>
              <a:t>  Male</a:t>
            </a:r>
          </a:p>
          <a:p>
            <a:pPr defTabSz="685800">
              <a:lnSpc>
                <a:spcPct val="85000"/>
              </a:lnSpc>
              <a:spcAft>
                <a:spcPct val="0"/>
              </a:spcAft>
              <a:defRPr/>
            </a:pPr>
            <a:r>
              <a:rPr lang="en-US" sz="900" dirty="0">
                <a:solidFill>
                  <a:srgbClr val="000000"/>
                </a:solidFill>
                <a:latin typeface="Calibri" panose="020F0502020204030204" pitchFamily="34" charset="0"/>
              </a:rPr>
              <a:t>Age</a:t>
            </a:r>
          </a:p>
          <a:p>
            <a:pPr defTabSz="685800">
              <a:lnSpc>
                <a:spcPct val="85000"/>
              </a:lnSpc>
              <a:spcAft>
                <a:spcPct val="0"/>
              </a:spcAft>
              <a:defRPr/>
            </a:pPr>
            <a:r>
              <a:rPr lang="en-US" sz="900" dirty="0">
                <a:solidFill>
                  <a:srgbClr val="000000"/>
                </a:solidFill>
                <a:latin typeface="Calibri" panose="020F0502020204030204" pitchFamily="34" charset="0"/>
              </a:rPr>
              <a:t>  &lt; 40 yrs</a:t>
            </a:r>
          </a:p>
          <a:p>
            <a:pPr defTabSz="685800">
              <a:lnSpc>
                <a:spcPct val="85000"/>
              </a:lnSpc>
              <a:spcAft>
                <a:spcPct val="0"/>
              </a:spcAft>
              <a:defRPr/>
            </a:pPr>
            <a:r>
              <a:rPr lang="en-US" sz="900" dirty="0">
                <a:solidFill>
                  <a:srgbClr val="000000"/>
                </a:solidFill>
                <a:latin typeface="Calibri" panose="020F0502020204030204" pitchFamily="34" charset="0"/>
              </a:rPr>
              <a:t>  40-49 yrs</a:t>
            </a:r>
          </a:p>
          <a:p>
            <a:pPr defTabSz="685800">
              <a:lnSpc>
                <a:spcPct val="85000"/>
              </a:lnSpc>
              <a:spcAft>
                <a:spcPct val="0"/>
              </a:spcAft>
              <a:defRPr/>
            </a:pPr>
            <a:r>
              <a:rPr lang="en-US" sz="900" dirty="0">
                <a:solidFill>
                  <a:srgbClr val="000000"/>
                </a:solidFill>
                <a:latin typeface="Calibri" panose="020F0502020204030204" pitchFamily="34" charset="0"/>
              </a:rPr>
              <a:t>  50-59 yrs</a:t>
            </a:r>
          </a:p>
          <a:p>
            <a:pPr defTabSz="685800">
              <a:lnSpc>
                <a:spcPct val="85000"/>
              </a:lnSpc>
              <a:spcAft>
                <a:spcPct val="0"/>
              </a:spcAft>
              <a:defRPr/>
            </a:pPr>
            <a:r>
              <a:rPr lang="en-US" sz="900" dirty="0">
                <a:solidFill>
                  <a:srgbClr val="000000"/>
                </a:solidFill>
                <a:latin typeface="Calibri" panose="020F0502020204030204" pitchFamily="34" charset="0"/>
              </a:rPr>
              <a:t>  60-69 yrs</a:t>
            </a:r>
          </a:p>
          <a:p>
            <a:pPr defTabSz="685800">
              <a:lnSpc>
                <a:spcPct val="85000"/>
              </a:lnSpc>
              <a:spcAft>
                <a:spcPct val="0"/>
              </a:spcAft>
              <a:defRPr/>
            </a:pPr>
            <a:r>
              <a:rPr lang="en-US" sz="900" dirty="0">
                <a:solidFill>
                  <a:srgbClr val="000000"/>
                </a:solidFill>
                <a:latin typeface="Calibri" panose="020F0502020204030204" pitchFamily="34" charset="0"/>
              </a:rPr>
              <a:t>  ≥ 70 yrs</a:t>
            </a:r>
          </a:p>
          <a:p>
            <a:pPr defTabSz="685800">
              <a:lnSpc>
                <a:spcPct val="85000"/>
              </a:lnSpc>
              <a:spcAft>
                <a:spcPct val="0"/>
              </a:spcAft>
              <a:defRPr/>
            </a:pPr>
            <a:r>
              <a:rPr lang="en-US" sz="900" dirty="0">
                <a:solidFill>
                  <a:srgbClr val="000000"/>
                </a:solidFill>
                <a:latin typeface="Calibri" panose="020F0502020204030204" pitchFamily="34" charset="0"/>
              </a:rPr>
              <a:t>Noncommunicable diseases</a:t>
            </a:r>
          </a:p>
          <a:p>
            <a:pPr defTabSz="685800">
              <a:lnSpc>
                <a:spcPct val="85000"/>
              </a:lnSpc>
              <a:spcAft>
                <a:spcPct val="0"/>
              </a:spcAft>
              <a:defRPr/>
            </a:pPr>
            <a:r>
              <a:rPr lang="en-US" sz="900" dirty="0">
                <a:solidFill>
                  <a:srgbClr val="000000"/>
                </a:solidFill>
                <a:latin typeface="Calibri" panose="020F0502020204030204" pitchFamily="34" charset="0"/>
              </a:rPr>
              <a:t>  None</a:t>
            </a:r>
          </a:p>
          <a:p>
            <a:pPr defTabSz="685800">
              <a:lnSpc>
                <a:spcPct val="85000"/>
              </a:lnSpc>
              <a:spcAft>
                <a:spcPct val="0"/>
              </a:spcAft>
              <a:defRPr/>
            </a:pPr>
            <a:r>
              <a:rPr lang="en-US" sz="900" dirty="0">
                <a:solidFill>
                  <a:srgbClr val="000000"/>
                </a:solidFill>
                <a:latin typeface="Calibri" panose="020F0502020204030204" pitchFamily="34" charset="0"/>
              </a:rPr>
              <a:t>  Diabetes well controlled (A1C &lt; 7%)</a:t>
            </a:r>
          </a:p>
          <a:p>
            <a:pPr defTabSz="685800">
              <a:lnSpc>
                <a:spcPct val="85000"/>
              </a:lnSpc>
              <a:defRPr/>
            </a:pPr>
            <a:r>
              <a:rPr lang="en-US" sz="900" dirty="0">
                <a:solidFill>
                  <a:srgbClr val="000000"/>
                </a:solidFill>
                <a:latin typeface="Calibri" panose="020F0502020204030204" pitchFamily="34" charset="0"/>
              </a:rPr>
              <a:t>  Diabetes poorly controlled (A1C 7-9%)</a:t>
            </a:r>
          </a:p>
          <a:p>
            <a:pPr defTabSz="685800">
              <a:lnSpc>
                <a:spcPct val="85000"/>
              </a:lnSpc>
              <a:defRPr/>
            </a:pPr>
            <a:r>
              <a:rPr lang="en-US" sz="900" dirty="0">
                <a:solidFill>
                  <a:srgbClr val="000000"/>
                </a:solidFill>
                <a:latin typeface="Calibri" panose="020F0502020204030204" pitchFamily="34" charset="0"/>
              </a:rPr>
              <a:t>  Diabetes uncontrolled (A1C ≥ 9%)</a:t>
            </a:r>
          </a:p>
          <a:p>
            <a:pPr defTabSz="685800">
              <a:lnSpc>
                <a:spcPct val="85000"/>
              </a:lnSpc>
              <a:defRPr/>
            </a:pPr>
            <a:r>
              <a:rPr lang="en-US" sz="900" dirty="0">
                <a:solidFill>
                  <a:srgbClr val="000000"/>
                </a:solidFill>
                <a:latin typeface="Calibri" panose="020F0502020204030204" pitchFamily="34" charset="0"/>
              </a:rPr>
              <a:t>  Diabetes, no measure of control</a:t>
            </a:r>
          </a:p>
          <a:p>
            <a:pPr defTabSz="685800">
              <a:lnSpc>
                <a:spcPct val="85000"/>
              </a:lnSpc>
              <a:defRPr/>
            </a:pPr>
            <a:r>
              <a:rPr lang="en-US" sz="900" dirty="0">
                <a:solidFill>
                  <a:srgbClr val="000000"/>
                </a:solidFill>
                <a:latin typeface="Calibri" panose="020F0502020204030204" pitchFamily="34" charset="0"/>
              </a:rPr>
              <a:t>  Hypertension</a:t>
            </a:r>
          </a:p>
          <a:p>
            <a:pPr defTabSz="685800">
              <a:lnSpc>
                <a:spcPct val="85000"/>
              </a:lnSpc>
              <a:defRPr/>
            </a:pPr>
            <a:r>
              <a:rPr lang="en-US" sz="900" dirty="0">
                <a:solidFill>
                  <a:srgbClr val="000000"/>
                </a:solidFill>
                <a:latin typeface="Calibri" panose="020F0502020204030204" pitchFamily="34" charset="0"/>
              </a:rPr>
              <a:t>  Chronic kidney disease</a:t>
            </a:r>
          </a:p>
          <a:p>
            <a:pPr defTabSz="685800">
              <a:lnSpc>
                <a:spcPct val="85000"/>
              </a:lnSpc>
              <a:defRPr/>
            </a:pPr>
            <a:r>
              <a:rPr lang="en-US" sz="900" dirty="0">
                <a:solidFill>
                  <a:srgbClr val="000000"/>
                </a:solidFill>
                <a:latin typeface="Calibri" panose="020F0502020204030204" pitchFamily="34" charset="0"/>
              </a:rPr>
              <a:t>  Chronic pulmonary disease</a:t>
            </a:r>
          </a:p>
          <a:p>
            <a:pPr defTabSz="685800">
              <a:lnSpc>
                <a:spcPct val="85000"/>
              </a:lnSpc>
              <a:defRPr/>
            </a:pPr>
            <a:r>
              <a:rPr lang="en-US" sz="900" dirty="0">
                <a:solidFill>
                  <a:srgbClr val="000000"/>
                </a:solidFill>
                <a:latin typeface="Calibri" panose="020F0502020204030204" pitchFamily="34" charset="0"/>
              </a:rPr>
              <a:t>Tuberculosis</a:t>
            </a:r>
          </a:p>
          <a:p>
            <a:pPr defTabSz="685800">
              <a:lnSpc>
                <a:spcPct val="85000"/>
              </a:lnSpc>
              <a:defRPr/>
            </a:pPr>
            <a:r>
              <a:rPr lang="en-US" sz="900" dirty="0">
                <a:solidFill>
                  <a:srgbClr val="000000"/>
                </a:solidFill>
                <a:latin typeface="Calibri" panose="020F0502020204030204" pitchFamily="34" charset="0"/>
              </a:rPr>
              <a:t>  Never tuberculosis</a:t>
            </a:r>
          </a:p>
          <a:p>
            <a:pPr defTabSz="685800">
              <a:lnSpc>
                <a:spcPct val="85000"/>
              </a:lnSpc>
              <a:defRPr/>
            </a:pPr>
            <a:r>
              <a:rPr lang="en-US" sz="900" dirty="0">
                <a:solidFill>
                  <a:srgbClr val="000000"/>
                </a:solidFill>
                <a:latin typeface="Calibri" panose="020F0502020204030204" pitchFamily="34" charset="0"/>
              </a:rPr>
              <a:t>  Previous tuberculosis</a:t>
            </a:r>
          </a:p>
          <a:p>
            <a:pPr defTabSz="685800">
              <a:lnSpc>
                <a:spcPct val="85000"/>
              </a:lnSpc>
              <a:defRPr/>
            </a:pPr>
            <a:r>
              <a:rPr lang="en-US" sz="900" dirty="0">
                <a:solidFill>
                  <a:srgbClr val="000000"/>
                </a:solidFill>
                <a:latin typeface="Calibri" panose="020F0502020204030204" pitchFamily="34" charset="0"/>
              </a:rPr>
              <a:t>  Current tuberculosis</a:t>
            </a:r>
          </a:p>
          <a:p>
            <a:pPr defTabSz="685800">
              <a:lnSpc>
                <a:spcPct val="85000"/>
              </a:lnSpc>
              <a:defRPr/>
            </a:pPr>
            <a:r>
              <a:rPr lang="en-US" sz="900" dirty="0">
                <a:solidFill>
                  <a:srgbClr val="000000"/>
                </a:solidFill>
                <a:latin typeface="Calibri" panose="020F0502020204030204" pitchFamily="34" charset="0"/>
              </a:rPr>
              <a:t>HIV</a:t>
            </a:r>
          </a:p>
          <a:p>
            <a:pPr defTabSz="685800">
              <a:lnSpc>
                <a:spcPct val="85000"/>
              </a:lnSpc>
              <a:defRPr/>
            </a:pPr>
            <a:r>
              <a:rPr lang="en-US" sz="900" dirty="0">
                <a:solidFill>
                  <a:srgbClr val="000000"/>
                </a:solidFill>
                <a:latin typeface="Calibri" panose="020F0502020204030204" pitchFamily="34" charset="0"/>
              </a:rPr>
              <a:t>  Negative</a:t>
            </a:r>
          </a:p>
          <a:p>
            <a:pPr defTabSz="685800">
              <a:lnSpc>
                <a:spcPct val="85000"/>
              </a:lnSpc>
              <a:defRPr/>
            </a:pPr>
            <a:r>
              <a:rPr lang="en-US" sz="900" dirty="0">
                <a:solidFill>
                  <a:srgbClr val="000000"/>
                </a:solidFill>
                <a:latin typeface="Calibri" panose="020F0502020204030204" pitchFamily="34" charset="0"/>
              </a:rPr>
              <a:t>  Positive</a:t>
            </a:r>
          </a:p>
        </p:txBody>
      </p:sp>
      <p:sp>
        <p:nvSpPr>
          <p:cNvPr id="12" name="TextBox 11">
            <a:extLst>
              <a:ext uri="{FF2B5EF4-FFF2-40B4-BE49-F238E27FC236}">
                <a16:creationId xmlns:a16="http://schemas.microsoft.com/office/drawing/2014/main" id="{E84FA078-2B27-4867-A908-0C0413043AFC}"/>
              </a:ext>
            </a:extLst>
          </p:cNvPr>
          <p:cNvSpPr txBox="1"/>
          <p:nvPr/>
        </p:nvSpPr>
        <p:spPr bwMode="auto">
          <a:xfrm>
            <a:off x="2378601" y="2252807"/>
            <a:ext cx="763351" cy="3153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defTabSz="685800">
              <a:lnSpc>
                <a:spcPct val="85000"/>
              </a:lnSpc>
              <a:spcAft>
                <a:spcPct val="0"/>
              </a:spcAft>
              <a:defRPr/>
            </a:pPr>
            <a:r>
              <a:rPr lang="en-US" sz="900" dirty="0">
                <a:solidFill>
                  <a:srgbClr val="000000"/>
                </a:solidFill>
                <a:latin typeface="Calibri" panose="020F0502020204030204" pitchFamily="34" charset="0"/>
              </a:rPr>
              <a:t>Adjusted HR</a:t>
            </a:r>
          </a:p>
          <a:p>
            <a:pPr algn="ctr" defTabSz="685800">
              <a:lnSpc>
                <a:spcPct val="85000"/>
              </a:lnSpc>
              <a:spcAft>
                <a:spcPct val="0"/>
              </a:spcAft>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1.00</a:t>
            </a:r>
          </a:p>
          <a:p>
            <a:pPr algn="ctr" defTabSz="685800">
              <a:lnSpc>
                <a:spcPct val="85000"/>
              </a:lnSpc>
              <a:defRPr/>
            </a:pPr>
            <a:r>
              <a:rPr lang="en-US" sz="900" dirty="0">
                <a:solidFill>
                  <a:srgbClr val="000000"/>
                </a:solidFill>
                <a:latin typeface="Calibri" panose="020F0502020204030204" pitchFamily="34" charset="0"/>
              </a:rPr>
              <a:t>1.40</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1.00</a:t>
            </a:r>
          </a:p>
          <a:p>
            <a:pPr algn="ctr" defTabSz="685800">
              <a:lnSpc>
                <a:spcPct val="85000"/>
              </a:lnSpc>
              <a:defRPr/>
            </a:pPr>
            <a:r>
              <a:rPr lang="en-US" sz="900" dirty="0">
                <a:solidFill>
                  <a:srgbClr val="000000"/>
                </a:solidFill>
                <a:latin typeface="Calibri" panose="020F0502020204030204" pitchFamily="34" charset="0"/>
              </a:rPr>
              <a:t>3.12</a:t>
            </a:r>
          </a:p>
          <a:p>
            <a:pPr algn="ctr" defTabSz="685800">
              <a:lnSpc>
                <a:spcPct val="85000"/>
              </a:lnSpc>
              <a:defRPr/>
            </a:pPr>
            <a:r>
              <a:rPr lang="en-US" sz="900" dirty="0">
                <a:solidFill>
                  <a:srgbClr val="000000"/>
                </a:solidFill>
                <a:latin typeface="Calibri" panose="020F0502020204030204" pitchFamily="34" charset="0"/>
              </a:rPr>
              <a:t>9.92</a:t>
            </a:r>
          </a:p>
          <a:p>
            <a:pPr algn="ctr" defTabSz="685800">
              <a:lnSpc>
                <a:spcPct val="85000"/>
              </a:lnSpc>
              <a:defRPr/>
            </a:pPr>
            <a:r>
              <a:rPr lang="en-US" sz="900" dirty="0">
                <a:solidFill>
                  <a:srgbClr val="000000"/>
                </a:solidFill>
                <a:latin typeface="Calibri" panose="020F0502020204030204" pitchFamily="34" charset="0"/>
              </a:rPr>
              <a:t>13.55</a:t>
            </a:r>
          </a:p>
          <a:p>
            <a:pPr algn="ctr" defTabSz="685800">
              <a:lnSpc>
                <a:spcPct val="85000"/>
              </a:lnSpc>
              <a:defRPr/>
            </a:pPr>
            <a:r>
              <a:rPr lang="en-US" sz="900" dirty="0">
                <a:solidFill>
                  <a:srgbClr val="000000"/>
                </a:solidFill>
                <a:latin typeface="Calibri" panose="020F0502020204030204" pitchFamily="34" charset="0"/>
              </a:rPr>
              <a:t>19.53</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1.00</a:t>
            </a:r>
          </a:p>
          <a:p>
            <a:pPr algn="ctr" defTabSz="685800">
              <a:lnSpc>
                <a:spcPct val="85000"/>
              </a:lnSpc>
              <a:defRPr/>
            </a:pPr>
            <a:r>
              <a:rPr lang="en-US" sz="900" dirty="0">
                <a:solidFill>
                  <a:srgbClr val="000000"/>
                </a:solidFill>
                <a:latin typeface="Calibri" panose="020F0502020204030204" pitchFamily="34" charset="0"/>
              </a:rPr>
              <a:t>4.65</a:t>
            </a:r>
          </a:p>
          <a:p>
            <a:pPr algn="ctr" defTabSz="685800">
              <a:lnSpc>
                <a:spcPct val="85000"/>
              </a:lnSpc>
              <a:defRPr/>
            </a:pPr>
            <a:r>
              <a:rPr lang="en-US" sz="900" dirty="0">
                <a:solidFill>
                  <a:srgbClr val="000000"/>
                </a:solidFill>
                <a:latin typeface="Calibri" panose="020F0502020204030204" pitchFamily="34" charset="0"/>
              </a:rPr>
              <a:t>8.99</a:t>
            </a:r>
          </a:p>
          <a:p>
            <a:pPr algn="ctr" defTabSz="685800">
              <a:lnSpc>
                <a:spcPct val="85000"/>
              </a:lnSpc>
              <a:defRPr/>
            </a:pPr>
            <a:r>
              <a:rPr lang="en-US" sz="900" dirty="0">
                <a:solidFill>
                  <a:srgbClr val="000000"/>
                </a:solidFill>
                <a:latin typeface="Calibri" panose="020F0502020204030204" pitchFamily="34" charset="0"/>
              </a:rPr>
              <a:t>13.02</a:t>
            </a:r>
          </a:p>
          <a:p>
            <a:pPr algn="ctr" defTabSz="685800">
              <a:lnSpc>
                <a:spcPct val="85000"/>
              </a:lnSpc>
              <a:defRPr/>
            </a:pPr>
            <a:r>
              <a:rPr lang="en-US" sz="900" dirty="0">
                <a:solidFill>
                  <a:srgbClr val="000000"/>
                </a:solidFill>
                <a:latin typeface="Calibri" panose="020F0502020204030204" pitchFamily="34" charset="0"/>
              </a:rPr>
              <a:t>3.34</a:t>
            </a:r>
          </a:p>
          <a:p>
            <a:pPr algn="ctr" defTabSz="685800">
              <a:lnSpc>
                <a:spcPct val="85000"/>
              </a:lnSpc>
              <a:defRPr/>
            </a:pPr>
            <a:r>
              <a:rPr lang="en-US" sz="900" dirty="0">
                <a:solidFill>
                  <a:srgbClr val="000000"/>
                </a:solidFill>
                <a:latin typeface="Calibri" panose="020F0502020204030204" pitchFamily="34" charset="0"/>
              </a:rPr>
              <a:t>1.46</a:t>
            </a:r>
          </a:p>
          <a:p>
            <a:pPr algn="ctr" defTabSz="685800">
              <a:lnSpc>
                <a:spcPct val="85000"/>
              </a:lnSpc>
              <a:defRPr/>
            </a:pPr>
            <a:r>
              <a:rPr lang="en-US" sz="900" dirty="0">
                <a:solidFill>
                  <a:srgbClr val="000000"/>
                </a:solidFill>
                <a:latin typeface="Calibri" panose="020F0502020204030204" pitchFamily="34" charset="0"/>
              </a:rPr>
              <a:t>2.02</a:t>
            </a:r>
          </a:p>
          <a:p>
            <a:pPr algn="ctr" defTabSz="685800">
              <a:lnSpc>
                <a:spcPct val="85000"/>
              </a:lnSpc>
              <a:defRPr/>
            </a:pPr>
            <a:r>
              <a:rPr lang="en-US" sz="900" dirty="0">
                <a:solidFill>
                  <a:srgbClr val="000000"/>
                </a:solidFill>
                <a:latin typeface="Calibri" panose="020F0502020204030204" pitchFamily="34" charset="0"/>
              </a:rPr>
              <a:t>0.98</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1.00</a:t>
            </a:r>
          </a:p>
          <a:p>
            <a:pPr algn="ctr" defTabSz="685800">
              <a:lnSpc>
                <a:spcPct val="85000"/>
              </a:lnSpc>
              <a:defRPr/>
            </a:pPr>
            <a:r>
              <a:rPr lang="en-US" sz="900" dirty="0">
                <a:solidFill>
                  <a:srgbClr val="000000"/>
                </a:solidFill>
                <a:latin typeface="Calibri" panose="020F0502020204030204" pitchFamily="34" charset="0"/>
              </a:rPr>
              <a:t>1.41</a:t>
            </a:r>
          </a:p>
          <a:p>
            <a:pPr algn="ctr" defTabSz="685800">
              <a:lnSpc>
                <a:spcPct val="85000"/>
              </a:lnSpc>
              <a:defRPr/>
            </a:pPr>
            <a:r>
              <a:rPr lang="en-US" sz="900" dirty="0">
                <a:solidFill>
                  <a:srgbClr val="000000"/>
                </a:solidFill>
                <a:latin typeface="Calibri" panose="020F0502020204030204" pitchFamily="34" charset="0"/>
              </a:rPr>
              <a:t>2.58</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1.00</a:t>
            </a:r>
          </a:p>
          <a:p>
            <a:pPr algn="ctr" defTabSz="685800">
              <a:lnSpc>
                <a:spcPct val="85000"/>
              </a:lnSpc>
              <a:defRPr/>
            </a:pPr>
            <a:r>
              <a:rPr lang="en-US" sz="900" dirty="0">
                <a:solidFill>
                  <a:srgbClr val="000000"/>
                </a:solidFill>
                <a:latin typeface="Calibri" panose="020F0502020204030204" pitchFamily="34" charset="0"/>
              </a:rPr>
              <a:t>2.75</a:t>
            </a:r>
          </a:p>
        </p:txBody>
      </p:sp>
      <p:sp>
        <p:nvSpPr>
          <p:cNvPr id="13" name="TextBox 12">
            <a:extLst>
              <a:ext uri="{FF2B5EF4-FFF2-40B4-BE49-F238E27FC236}">
                <a16:creationId xmlns:a16="http://schemas.microsoft.com/office/drawing/2014/main" id="{8EA1336E-2B70-4638-BE50-86F2C7144849}"/>
              </a:ext>
            </a:extLst>
          </p:cNvPr>
          <p:cNvSpPr txBox="1"/>
          <p:nvPr/>
        </p:nvSpPr>
        <p:spPr bwMode="auto">
          <a:xfrm>
            <a:off x="3085514" y="2250934"/>
            <a:ext cx="739305" cy="3153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algn="ctr" defTabSz="685800">
              <a:lnSpc>
                <a:spcPct val="85000"/>
              </a:lnSpc>
              <a:spcAft>
                <a:spcPct val="0"/>
              </a:spcAft>
              <a:defRPr/>
            </a:pPr>
            <a:r>
              <a:rPr lang="en-US" sz="900" dirty="0">
                <a:solidFill>
                  <a:srgbClr val="000000"/>
                </a:solidFill>
                <a:latin typeface="Calibri" panose="020F0502020204030204" pitchFamily="34" charset="0"/>
              </a:rPr>
              <a:t>95% CI</a:t>
            </a:r>
          </a:p>
          <a:p>
            <a:pPr algn="ctr" defTabSz="685800">
              <a:lnSpc>
                <a:spcPct val="85000"/>
              </a:lnSpc>
              <a:spcAft>
                <a:spcPct val="0"/>
              </a:spcAft>
              <a:defRPr/>
            </a:pPr>
            <a:endParaRPr lang="en-US" sz="900" dirty="0">
              <a:solidFill>
                <a:srgbClr val="000000"/>
              </a:solidFill>
              <a:latin typeface="Calibri" panose="020F0502020204030204" pitchFamily="34" charset="0"/>
            </a:endParaRP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1.16-1.70</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1.88-5.17</a:t>
            </a:r>
          </a:p>
          <a:p>
            <a:pPr algn="ctr" defTabSz="685800">
              <a:lnSpc>
                <a:spcPct val="85000"/>
              </a:lnSpc>
              <a:defRPr/>
            </a:pPr>
            <a:r>
              <a:rPr lang="en-US" sz="900" dirty="0">
                <a:solidFill>
                  <a:srgbClr val="000000"/>
                </a:solidFill>
                <a:latin typeface="Calibri" panose="020F0502020204030204" pitchFamily="34" charset="0"/>
              </a:rPr>
              <a:t>6.34-15.54</a:t>
            </a:r>
          </a:p>
          <a:p>
            <a:pPr algn="ctr" defTabSz="685800">
              <a:lnSpc>
                <a:spcPct val="85000"/>
              </a:lnSpc>
              <a:defRPr/>
            </a:pPr>
            <a:r>
              <a:rPr lang="en-US" sz="900" dirty="0">
                <a:solidFill>
                  <a:srgbClr val="000000"/>
                </a:solidFill>
                <a:latin typeface="Calibri" panose="020F0502020204030204" pitchFamily="34" charset="0"/>
              </a:rPr>
              <a:t>8.55-21.48</a:t>
            </a:r>
          </a:p>
          <a:p>
            <a:pPr algn="ctr" defTabSz="685800">
              <a:lnSpc>
                <a:spcPct val="85000"/>
              </a:lnSpc>
              <a:defRPr/>
            </a:pPr>
            <a:r>
              <a:rPr lang="en-US" sz="900" dirty="0">
                <a:solidFill>
                  <a:srgbClr val="000000"/>
                </a:solidFill>
                <a:latin typeface="Calibri" panose="020F0502020204030204" pitchFamily="34" charset="0"/>
              </a:rPr>
              <a:t>12.20-31.26</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3.19-6.79</a:t>
            </a:r>
          </a:p>
          <a:p>
            <a:pPr algn="ctr" defTabSz="685800">
              <a:lnSpc>
                <a:spcPct val="85000"/>
              </a:lnSpc>
              <a:defRPr/>
            </a:pPr>
            <a:r>
              <a:rPr lang="en-US" sz="900" dirty="0">
                <a:solidFill>
                  <a:srgbClr val="000000"/>
                </a:solidFill>
                <a:latin typeface="Calibri" panose="020F0502020204030204" pitchFamily="34" charset="0"/>
              </a:rPr>
              <a:t>6.65-12.14</a:t>
            </a:r>
          </a:p>
          <a:p>
            <a:pPr algn="ctr" defTabSz="685800">
              <a:lnSpc>
                <a:spcPct val="85000"/>
              </a:lnSpc>
              <a:defRPr/>
            </a:pPr>
            <a:r>
              <a:rPr lang="en-US" sz="900" dirty="0">
                <a:solidFill>
                  <a:srgbClr val="000000"/>
                </a:solidFill>
                <a:latin typeface="Calibri" panose="020F0502020204030204" pitchFamily="34" charset="0"/>
              </a:rPr>
              <a:t>10.06-16.87</a:t>
            </a:r>
          </a:p>
          <a:p>
            <a:pPr algn="ctr" defTabSz="685800">
              <a:lnSpc>
                <a:spcPct val="85000"/>
              </a:lnSpc>
              <a:defRPr/>
            </a:pPr>
            <a:r>
              <a:rPr lang="en-US" sz="900" dirty="0">
                <a:solidFill>
                  <a:srgbClr val="000000"/>
                </a:solidFill>
                <a:latin typeface="Calibri" panose="020F0502020204030204" pitchFamily="34" charset="0"/>
              </a:rPr>
              <a:t>2.39-4.68</a:t>
            </a:r>
          </a:p>
          <a:p>
            <a:pPr algn="ctr" defTabSz="685800">
              <a:lnSpc>
                <a:spcPct val="85000"/>
              </a:lnSpc>
              <a:defRPr/>
            </a:pPr>
            <a:r>
              <a:rPr lang="en-US" sz="900" dirty="0">
                <a:solidFill>
                  <a:srgbClr val="000000"/>
                </a:solidFill>
                <a:latin typeface="Calibri" panose="020F0502020204030204" pitchFamily="34" charset="0"/>
              </a:rPr>
              <a:t>1.18-1.81</a:t>
            </a:r>
          </a:p>
          <a:p>
            <a:pPr algn="ctr" defTabSz="685800">
              <a:lnSpc>
                <a:spcPct val="85000"/>
              </a:lnSpc>
              <a:defRPr/>
            </a:pPr>
            <a:r>
              <a:rPr lang="en-US" sz="900" dirty="0">
                <a:solidFill>
                  <a:srgbClr val="000000"/>
                </a:solidFill>
                <a:latin typeface="Calibri" panose="020F0502020204030204" pitchFamily="34" charset="0"/>
              </a:rPr>
              <a:t>1.55-2.62</a:t>
            </a:r>
          </a:p>
          <a:p>
            <a:pPr algn="ctr" defTabSz="685800">
              <a:lnSpc>
                <a:spcPct val="85000"/>
              </a:lnSpc>
              <a:defRPr/>
            </a:pPr>
            <a:r>
              <a:rPr lang="en-US" sz="900" dirty="0">
                <a:solidFill>
                  <a:srgbClr val="000000"/>
                </a:solidFill>
                <a:latin typeface="Calibri" panose="020F0502020204030204" pitchFamily="34" charset="0"/>
              </a:rPr>
              <a:t>0.75-1.30</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1.05-1.90</a:t>
            </a:r>
          </a:p>
          <a:p>
            <a:pPr algn="ctr" defTabSz="685800">
              <a:lnSpc>
                <a:spcPct val="85000"/>
              </a:lnSpc>
              <a:defRPr/>
            </a:pPr>
            <a:r>
              <a:rPr lang="en-US" sz="900" dirty="0">
                <a:solidFill>
                  <a:srgbClr val="000000"/>
                </a:solidFill>
                <a:latin typeface="Calibri" panose="020F0502020204030204" pitchFamily="34" charset="0"/>
              </a:rPr>
              <a:t>1.53-4.37</a:t>
            </a: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endParaRPr lang="en-US" sz="900" dirty="0">
              <a:solidFill>
                <a:srgbClr val="000000"/>
              </a:solidFill>
              <a:latin typeface="Calibri" panose="020F0502020204030204" pitchFamily="34" charset="0"/>
            </a:endParaRPr>
          </a:p>
          <a:p>
            <a:pPr algn="ctr" defTabSz="685800">
              <a:lnSpc>
                <a:spcPct val="85000"/>
              </a:lnSpc>
              <a:defRPr/>
            </a:pPr>
            <a:r>
              <a:rPr lang="en-US" sz="900" dirty="0">
                <a:solidFill>
                  <a:srgbClr val="000000"/>
                </a:solidFill>
                <a:latin typeface="Calibri" panose="020F0502020204030204" pitchFamily="34" charset="0"/>
              </a:rPr>
              <a:t>2.09-3.61</a:t>
            </a:r>
          </a:p>
        </p:txBody>
      </p:sp>
      <p:cxnSp>
        <p:nvCxnSpPr>
          <p:cNvPr id="15" name="Straight Connector 14">
            <a:extLst>
              <a:ext uri="{FF2B5EF4-FFF2-40B4-BE49-F238E27FC236}">
                <a16:creationId xmlns:a16="http://schemas.microsoft.com/office/drawing/2014/main" id="{1E25F063-DB49-4135-A7E7-8FD5A621529D}"/>
              </a:ext>
            </a:extLst>
          </p:cNvPr>
          <p:cNvCxnSpPr>
            <a:cxnSpLocks/>
          </p:cNvCxnSpPr>
          <p:nvPr/>
        </p:nvCxnSpPr>
        <p:spPr bwMode="auto">
          <a:xfrm>
            <a:off x="4226768" y="2541469"/>
            <a:ext cx="0" cy="2757761"/>
          </a:xfrm>
          <a:prstGeom prst="line">
            <a:avLst/>
          </a:prstGeom>
          <a:noFill/>
          <a:ln w="28575" cap="flat" cmpd="sng" algn="ctr">
            <a:solidFill>
              <a:schemeClr val="bg1"/>
            </a:solidFill>
            <a:prstDash val="solid"/>
            <a:round/>
            <a:headEnd type="none" w="med" len="med"/>
            <a:tailEnd type="none" w="med" len="med"/>
          </a:ln>
          <a:effectLst/>
        </p:spPr>
      </p:cxnSp>
      <p:grpSp>
        <p:nvGrpSpPr>
          <p:cNvPr id="21" name="Group 20">
            <a:extLst>
              <a:ext uri="{FF2B5EF4-FFF2-40B4-BE49-F238E27FC236}">
                <a16:creationId xmlns:a16="http://schemas.microsoft.com/office/drawing/2014/main" id="{64CE5484-C25E-405F-B835-FE756E64C832}"/>
              </a:ext>
            </a:extLst>
          </p:cNvPr>
          <p:cNvGrpSpPr/>
          <p:nvPr/>
        </p:nvGrpSpPr>
        <p:grpSpPr>
          <a:xfrm>
            <a:off x="4315409" y="2627249"/>
            <a:ext cx="217171" cy="74645"/>
            <a:chOff x="5753878" y="2438400"/>
            <a:chExt cx="289561" cy="99526"/>
          </a:xfrm>
        </p:grpSpPr>
        <p:cxnSp>
          <p:nvCxnSpPr>
            <p:cNvPr id="17" name="Straight Connector 16">
              <a:extLst>
                <a:ext uri="{FF2B5EF4-FFF2-40B4-BE49-F238E27FC236}">
                  <a16:creationId xmlns:a16="http://schemas.microsoft.com/office/drawing/2014/main" id="{FD162D8E-A01D-4381-95C3-2D81C3E4504D}"/>
                </a:ext>
              </a:extLst>
            </p:cNvPr>
            <p:cNvCxnSpPr>
              <a:cxnSpLocks/>
            </p:cNvCxnSpPr>
            <p:nvPr/>
          </p:nvCxnSpPr>
          <p:spPr bwMode="auto">
            <a:xfrm>
              <a:off x="5753878" y="2488163"/>
              <a:ext cx="289561"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625B912-F7D0-4D45-AD81-53E6B9867C99}"/>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5A2C549F-B9E5-4D58-97D5-2981400EC4A1}"/>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A4B13B2A-953F-455C-ACBE-9E0CC63D8F1B}"/>
              </a:ext>
            </a:extLst>
          </p:cNvPr>
          <p:cNvGrpSpPr/>
          <p:nvPr/>
        </p:nvGrpSpPr>
        <p:grpSpPr>
          <a:xfrm>
            <a:off x="4575567" y="2960088"/>
            <a:ext cx="555070" cy="79439"/>
            <a:chOff x="5753878" y="2438400"/>
            <a:chExt cx="277120" cy="99526"/>
          </a:xfrm>
        </p:grpSpPr>
        <p:cxnSp>
          <p:nvCxnSpPr>
            <p:cNvPr id="23" name="Straight Connector 22">
              <a:extLst>
                <a:ext uri="{FF2B5EF4-FFF2-40B4-BE49-F238E27FC236}">
                  <a16:creationId xmlns:a16="http://schemas.microsoft.com/office/drawing/2014/main" id="{61A27E31-9A09-4722-99F8-A382850C68E1}"/>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7B24F228-E502-4601-B2F9-3F55ABC4EC8A}"/>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5B868BB-4CA1-4D02-867F-9C15D867C4F4}"/>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DF59A7EA-98E8-48A8-824D-25D3371E497D}"/>
              </a:ext>
            </a:extLst>
          </p:cNvPr>
          <p:cNvGrpSpPr/>
          <p:nvPr/>
        </p:nvGrpSpPr>
        <p:grpSpPr>
          <a:xfrm>
            <a:off x="5237994" y="3056328"/>
            <a:ext cx="497043" cy="79439"/>
            <a:chOff x="5753878" y="2438400"/>
            <a:chExt cx="277120" cy="99526"/>
          </a:xfrm>
        </p:grpSpPr>
        <p:cxnSp>
          <p:nvCxnSpPr>
            <p:cNvPr id="29" name="Straight Connector 28">
              <a:extLst>
                <a:ext uri="{FF2B5EF4-FFF2-40B4-BE49-F238E27FC236}">
                  <a16:creationId xmlns:a16="http://schemas.microsoft.com/office/drawing/2014/main" id="{5B9D59AF-CC41-4CF1-A975-F972AD99B3D2}"/>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225F6CC0-4067-4189-9A91-8B009875771B}"/>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C364D03E-1154-4FF9-AA1B-FF488738B74B}"/>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F97D7C55-CDED-4A92-8FD7-4F7E99537C9B}"/>
              </a:ext>
            </a:extLst>
          </p:cNvPr>
          <p:cNvGrpSpPr/>
          <p:nvPr/>
        </p:nvGrpSpPr>
        <p:grpSpPr>
          <a:xfrm>
            <a:off x="5410108" y="3179040"/>
            <a:ext cx="497043" cy="79439"/>
            <a:chOff x="5753878" y="2438400"/>
            <a:chExt cx="277120" cy="99526"/>
          </a:xfrm>
        </p:grpSpPr>
        <p:cxnSp>
          <p:nvCxnSpPr>
            <p:cNvPr id="33" name="Straight Connector 32">
              <a:extLst>
                <a:ext uri="{FF2B5EF4-FFF2-40B4-BE49-F238E27FC236}">
                  <a16:creationId xmlns:a16="http://schemas.microsoft.com/office/drawing/2014/main" id="{4AA64328-491E-4B83-BF8D-1A085CD337D6}"/>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992CFEE3-347A-4605-A189-73D83767EE64}"/>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22F6077-2C60-4306-B8C4-B7F69CC6A428}"/>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36" name="Group 35">
            <a:extLst>
              <a:ext uri="{FF2B5EF4-FFF2-40B4-BE49-F238E27FC236}">
                <a16:creationId xmlns:a16="http://schemas.microsoft.com/office/drawing/2014/main" id="{29EFCD34-ED34-47D9-833F-34EB189F1C8D}"/>
              </a:ext>
            </a:extLst>
          </p:cNvPr>
          <p:cNvGrpSpPr/>
          <p:nvPr/>
        </p:nvGrpSpPr>
        <p:grpSpPr>
          <a:xfrm>
            <a:off x="5589432" y="3299770"/>
            <a:ext cx="391507" cy="79439"/>
            <a:chOff x="5753878" y="2438400"/>
            <a:chExt cx="277120" cy="99526"/>
          </a:xfrm>
        </p:grpSpPr>
        <p:cxnSp>
          <p:nvCxnSpPr>
            <p:cNvPr id="37" name="Straight Connector 36">
              <a:extLst>
                <a:ext uri="{FF2B5EF4-FFF2-40B4-BE49-F238E27FC236}">
                  <a16:creationId xmlns:a16="http://schemas.microsoft.com/office/drawing/2014/main" id="{A8D8285E-5043-4E57-9517-DBB63AAB0C80}"/>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066A289-4CF4-40F7-95B8-418721EF73AC}"/>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CA32EF2F-8B04-4CBB-9ADF-B9376CF90908}"/>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40" name="Group 39">
            <a:extLst>
              <a:ext uri="{FF2B5EF4-FFF2-40B4-BE49-F238E27FC236}">
                <a16:creationId xmlns:a16="http://schemas.microsoft.com/office/drawing/2014/main" id="{6BDC03D0-F843-487B-9C99-B664B27C124E}"/>
              </a:ext>
            </a:extLst>
          </p:cNvPr>
          <p:cNvGrpSpPr/>
          <p:nvPr/>
        </p:nvGrpSpPr>
        <p:grpSpPr>
          <a:xfrm>
            <a:off x="4864157" y="3648734"/>
            <a:ext cx="414589" cy="79439"/>
            <a:chOff x="5753878" y="2438400"/>
            <a:chExt cx="277120" cy="99526"/>
          </a:xfrm>
        </p:grpSpPr>
        <p:cxnSp>
          <p:nvCxnSpPr>
            <p:cNvPr id="41" name="Straight Connector 40">
              <a:extLst>
                <a:ext uri="{FF2B5EF4-FFF2-40B4-BE49-F238E27FC236}">
                  <a16:creationId xmlns:a16="http://schemas.microsoft.com/office/drawing/2014/main" id="{D3B3FBC1-1CF7-4230-B63F-205A03E1E682}"/>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273E1CAF-97AD-47E7-B3AD-6AD0E882A362}"/>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90D3CDD-D790-4C91-8142-891C51E5A0EE}"/>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B8850EDA-D5EB-493A-B249-4F5CDE4062DC}"/>
              </a:ext>
            </a:extLst>
          </p:cNvPr>
          <p:cNvGrpSpPr/>
          <p:nvPr/>
        </p:nvGrpSpPr>
        <p:grpSpPr>
          <a:xfrm>
            <a:off x="5266912" y="3757165"/>
            <a:ext cx="322520" cy="79439"/>
            <a:chOff x="5753878" y="2438400"/>
            <a:chExt cx="277120" cy="99526"/>
          </a:xfrm>
        </p:grpSpPr>
        <p:cxnSp>
          <p:nvCxnSpPr>
            <p:cNvPr id="45" name="Straight Connector 44">
              <a:extLst>
                <a:ext uri="{FF2B5EF4-FFF2-40B4-BE49-F238E27FC236}">
                  <a16:creationId xmlns:a16="http://schemas.microsoft.com/office/drawing/2014/main" id="{D344069A-DE0C-4F98-B3EA-7332D4DF1C9D}"/>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FB43D812-CBCA-491D-95C9-143B3DA40235}"/>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3319170-3F84-4BF2-B906-F20132673844}"/>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CC7FEFCE-7904-4A10-9F8F-3246BB742ECF}"/>
              </a:ext>
            </a:extLst>
          </p:cNvPr>
          <p:cNvGrpSpPr/>
          <p:nvPr/>
        </p:nvGrpSpPr>
        <p:grpSpPr>
          <a:xfrm>
            <a:off x="5489248" y="3865599"/>
            <a:ext cx="281307" cy="79439"/>
            <a:chOff x="5753878" y="2438400"/>
            <a:chExt cx="277120" cy="99526"/>
          </a:xfrm>
        </p:grpSpPr>
        <p:cxnSp>
          <p:nvCxnSpPr>
            <p:cNvPr id="49" name="Straight Connector 48">
              <a:extLst>
                <a:ext uri="{FF2B5EF4-FFF2-40B4-BE49-F238E27FC236}">
                  <a16:creationId xmlns:a16="http://schemas.microsoft.com/office/drawing/2014/main" id="{509E7CE5-7126-4BBA-BF3E-F1470278305C}"/>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E91BEA41-4CE4-4536-986F-F9ED67BAF88D}"/>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96D7ED33-7D0F-4DB7-B22E-DC0F0103442C}"/>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52" name="Group 51">
            <a:extLst>
              <a:ext uri="{FF2B5EF4-FFF2-40B4-BE49-F238E27FC236}">
                <a16:creationId xmlns:a16="http://schemas.microsoft.com/office/drawing/2014/main" id="{A0B5325B-CA99-4EC5-B1F4-473ACB47E0B7}"/>
              </a:ext>
            </a:extLst>
          </p:cNvPr>
          <p:cNvGrpSpPr/>
          <p:nvPr/>
        </p:nvGrpSpPr>
        <p:grpSpPr>
          <a:xfrm>
            <a:off x="4704377" y="4016372"/>
            <a:ext cx="374915" cy="79439"/>
            <a:chOff x="5753878" y="2438400"/>
            <a:chExt cx="277120" cy="99526"/>
          </a:xfrm>
        </p:grpSpPr>
        <p:cxnSp>
          <p:nvCxnSpPr>
            <p:cNvPr id="53" name="Straight Connector 52">
              <a:extLst>
                <a:ext uri="{FF2B5EF4-FFF2-40B4-BE49-F238E27FC236}">
                  <a16:creationId xmlns:a16="http://schemas.microsoft.com/office/drawing/2014/main" id="{E1E8A498-32F7-41CA-A65D-5B0547FA85B0}"/>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27B1FFCE-79AA-4EAC-85B3-D6655DA22BAF}"/>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AD25EC94-C346-4FA4-8284-5243016BDAF7}"/>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56" name="Group 55">
            <a:extLst>
              <a:ext uri="{FF2B5EF4-FFF2-40B4-BE49-F238E27FC236}">
                <a16:creationId xmlns:a16="http://schemas.microsoft.com/office/drawing/2014/main" id="{2A5AD91E-8535-44EC-B1DA-C57FAD16A3DC}"/>
              </a:ext>
            </a:extLst>
          </p:cNvPr>
          <p:cNvGrpSpPr/>
          <p:nvPr/>
        </p:nvGrpSpPr>
        <p:grpSpPr>
          <a:xfrm>
            <a:off x="4319242" y="4134897"/>
            <a:ext cx="232538" cy="79439"/>
            <a:chOff x="5753878" y="2438400"/>
            <a:chExt cx="277120" cy="99526"/>
          </a:xfrm>
        </p:grpSpPr>
        <p:cxnSp>
          <p:nvCxnSpPr>
            <p:cNvPr id="57" name="Straight Connector 56">
              <a:extLst>
                <a:ext uri="{FF2B5EF4-FFF2-40B4-BE49-F238E27FC236}">
                  <a16:creationId xmlns:a16="http://schemas.microsoft.com/office/drawing/2014/main" id="{B9F68197-2272-4B0F-A346-D3A3EAECA35D}"/>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802E53AB-7C24-4C40-B7DF-E09E4063E4E3}"/>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B91297C-316A-4BB4-951A-16D969677246}"/>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60" name="Group 59">
            <a:extLst>
              <a:ext uri="{FF2B5EF4-FFF2-40B4-BE49-F238E27FC236}">
                <a16:creationId xmlns:a16="http://schemas.microsoft.com/office/drawing/2014/main" id="{8B11728C-91A9-4F6B-92F2-627D0904D8F2}"/>
              </a:ext>
            </a:extLst>
          </p:cNvPr>
          <p:cNvGrpSpPr/>
          <p:nvPr/>
        </p:nvGrpSpPr>
        <p:grpSpPr>
          <a:xfrm>
            <a:off x="4473389" y="4263032"/>
            <a:ext cx="272558" cy="79439"/>
            <a:chOff x="5753878" y="2438400"/>
            <a:chExt cx="277120" cy="99526"/>
          </a:xfrm>
        </p:grpSpPr>
        <p:cxnSp>
          <p:nvCxnSpPr>
            <p:cNvPr id="61" name="Straight Connector 60">
              <a:extLst>
                <a:ext uri="{FF2B5EF4-FFF2-40B4-BE49-F238E27FC236}">
                  <a16:creationId xmlns:a16="http://schemas.microsoft.com/office/drawing/2014/main" id="{8174CCB9-4783-4423-8028-29C2C9A64C7F}"/>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99A535D-7458-4609-BD7A-E60FE5B6C65B}"/>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DE68ADA5-DFE1-48F1-A52E-3E0B510FF547}"/>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64" name="Group 63">
            <a:extLst>
              <a:ext uri="{FF2B5EF4-FFF2-40B4-BE49-F238E27FC236}">
                <a16:creationId xmlns:a16="http://schemas.microsoft.com/office/drawing/2014/main" id="{E0E6F2AE-3F82-4773-B60F-FBFDDD48AA61}"/>
              </a:ext>
            </a:extLst>
          </p:cNvPr>
          <p:cNvGrpSpPr/>
          <p:nvPr/>
        </p:nvGrpSpPr>
        <p:grpSpPr>
          <a:xfrm>
            <a:off x="4080502" y="4376235"/>
            <a:ext cx="302057" cy="79439"/>
            <a:chOff x="5753878" y="2438400"/>
            <a:chExt cx="277120" cy="99526"/>
          </a:xfrm>
        </p:grpSpPr>
        <p:cxnSp>
          <p:nvCxnSpPr>
            <p:cNvPr id="65" name="Straight Connector 64">
              <a:extLst>
                <a:ext uri="{FF2B5EF4-FFF2-40B4-BE49-F238E27FC236}">
                  <a16:creationId xmlns:a16="http://schemas.microsoft.com/office/drawing/2014/main" id="{494B60B9-407B-42DB-92D7-7F0099FF34DA}"/>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A419C95A-3561-4DC4-833E-730186CC92C0}"/>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96E1A68F-4C4D-4729-9CC0-4E78032A4942}"/>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68" name="Group 67">
            <a:extLst>
              <a:ext uri="{FF2B5EF4-FFF2-40B4-BE49-F238E27FC236}">
                <a16:creationId xmlns:a16="http://schemas.microsoft.com/office/drawing/2014/main" id="{B9E9E0B5-5D0B-4D80-90F0-7546D944FA17}"/>
              </a:ext>
            </a:extLst>
          </p:cNvPr>
          <p:cNvGrpSpPr/>
          <p:nvPr/>
        </p:nvGrpSpPr>
        <p:grpSpPr>
          <a:xfrm>
            <a:off x="4261742" y="4721633"/>
            <a:ext cx="313830" cy="79439"/>
            <a:chOff x="5753878" y="2438400"/>
            <a:chExt cx="277120" cy="99526"/>
          </a:xfrm>
        </p:grpSpPr>
        <p:cxnSp>
          <p:nvCxnSpPr>
            <p:cNvPr id="69" name="Straight Connector 68">
              <a:extLst>
                <a:ext uri="{FF2B5EF4-FFF2-40B4-BE49-F238E27FC236}">
                  <a16:creationId xmlns:a16="http://schemas.microsoft.com/office/drawing/2014/main" id="{642FED8B-5A1E-4C22-8665-3AEC0329BC21}"/>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B0D815B1-065A-4092-82DF-4E5750825996}"/>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FA5E001C-5AC6-478B-8086-B4F560CB983B}"/>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EF381981-C80B-49BA-8F8D-C841AFE336BF}"/>
              </a:ext>
            </a:extLst>
          </p:cNvPr>
          <p:cNvGrpSpPr/>
          <p:nvPr/>
        </p:nvGrpSpPr>
        <p:grpSpPr>
          <a:xfrm>
            <a:off x="4466214" y="4816507"/>
            <a:ext cx="574825" cy="79439"/>
            <a:chOff x="5753878" y="2438400"/>
            <a:chExt cx="277120" cy="99526"/>
          </a:xfrm>
        </p:grpSpPr>
        <p:cxnSp>
          <p:nvCxnSpPr>
            <p:cNvPr id="73" name="Straight Connector 72">
              <a:extLst>
                <a:ext uri="{FF2B5EF4-FFF2-40B4-BE49-F238E27FC236}">
                  <a16:creationId xmlns:a16="http://schemas.microsoft.com/office/drawing/2014/main" id="{ED1C5D3D-B2CE-4F64-92E2-DF4860052EE4}"/>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6B99FBD8-A871-4F43-BB41-8ED89DC3FCB0}"/>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A1446CD8-F75E-4E25-A445-042CF91CCDB1}"/>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C10C2137-6917-440A-B46F-117AC3F34B74}"/>
              </a:ext>
            </a:extLst>
          </p:cNvPr>
          <p:cNvGrpSpPr/>
          <p:nvPr/>
        </p:nvGrpSpPr>
        <p:grpSpPr>
          <a:xfrm>
            <a:off x="4637627" y="5178666"/>
            <a:ext cx="299586" cy="79439"/>
            <a:chOff x="5753878" y="2438400"/>
            <a:chExt cx="277120" cy="99526"/>
          </a:xfrm>
        </p:grpSpPr>
        <p:cxnSp>
          <p:nvCxnSpPr>
            <p:cNvPr id="77" name="Straight Connector 76">
              <a:extLst>
                <a:ext uri="{FF2B5EF4-FFF2-40B4-BE49-F238E27FC236}">
                  <a16:creationId xmlns:a16="http://schemas.microsoft.com/office/drawing/2014/main" id="{88E95916-D430-40E8-83DE-2294D8D2B294}"/>
                </a:ext>
              </a:extLst>
            </p:cNvPr>
            <p:cNvCxnSpPr>
              <a:cxnSpLocks/>
            </p:cNvCxnSpPr>
            <p:nvPr/>
          </p:nvCxnSpPr>
          <p:spPr bwMode="auto">
            <a:xfrm>
              <a:off x="5753878" y="2488163"/>
              <a:ext cx="277120"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56B89AEE-08C3-4890-90E0-2B87F501B046}"/>
                </a:ext>
              </a:extLst>
            </p:cNvPr>
            <p:cNvCxnSpPr>
              <a:cxnSpLocks/>
            </p:cNvCxnSpPr>
            <p:nvPr/>
          </p:nvCxnSpPr>
          <p:spPr bwMode="auto">
            <a:xfrm>
              <a:off x="6030998" y="2438400"/>
              <a:ext cx="0" cy="99526"/>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7DABAC87-10A2-420F-A6BF-75C3C84FC84B}"/>
                </a:ext>
              </a:extLst>
            </p:cNvPr>
            <p:cNvCxnSpPr>
              <a:cxnSpLocks/>
            </p:cNvCxnSpPr>
            <p:nvPr/>
          </p:nvCxnSpPr>
          <p:spPr bwMode="auto">
            <a:xfrm>
              <a:off x="5753878" y="2438400"/>
              <a:ext cx="0" cy="99526"/>
            </a:xfrm>
            <a:prstGeom prst="line">
              <a:avLst/>
            </a:prstGeom>
            <a:noFill/>
            <a:ln w="28575" cap="flat" cmpd="sng" algn="ctr">
              <a:solidFill>
                <a:schemeClr val="bg1"/>
              </a:solidFill>
              <a:prstDash val="solid"/>
              <a:round/>
              <a:headEnd type="none" w="med" len="med"/>
              <a:tailEnd type="none" w="med" len="med"/>
            </a:ln>
            <a:effectLst/>
          </p:spPr>
        </p:cxnSp>
      </p:grpSp>
      <p:sp>
        <p:nvSpPr>
          <p:cNvPr id="82" name="Oval 81">
            <a:extLst>
              <a:ext uri="{FF2B5EF4-FFF2-40B4-BE49-F238E27FC236}">
                <a16:creationId xmlns:a16="http://schemas.microsoft.com/office/drawing/2014/main" id="{998E0A8D-E300-40BD-B85D-59DED2ECAD79}"/>
              </a:ext>
            </a:extLst>
          </p:cNvPr>
          <p:cNvSpPr/>
          <p:nvPr/>
        </p:nvSpPr>
        <p:spPr bwMode="auto">
          <a:xfrm>
            <a:off x="4192017" y="2537826"/>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3" name="Oval 82">
            <a:extLst>
              <a:ext uri="{FF2B5EF4-FFF2-40B4-BE49-F238E27FC236}">
                <a16:creationId xmlns:a16="http://schemas.microsoft.com/office/drawing/2014/main" id="{6C0A7A30-77F9-4711-9CA7-EDF38037A81A}"/>
              </a:ext>
            </a:extLst>
          </p:cNvPr>
          <p:cNvSpPr/>
          <p:nvPr/>
        </p:nvSpPr>
        <p:spPr bwMode="auto">
          <a:xfrm>
            <a:off x="4382559" y="2629709"/>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4" name="Oval 83">
            <a:extLst>
              <a:ext uri="{FF2B5EF4-FFF2-40B4-BE49-F238E27FC236}">
                <a16:creationId xmlns:a16="http://schemas.microsoft.com/office/drawing/2014/main" id="{9C362062-D410-4EE5-8D21-57E72E655A95}"/>
              </a:ext>
            </a:extLst>
          </p:cNvPr>
          <p:cNvSpPr/>
          <p:nvPr/>
        </p:nvSpPr>
        <p:spPr bwMode="auto">
          <a:xfrm>
            <a:off x="4193581" y="2872652"/>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5" name="Oval 84">
            <a:extLst>
              <a:ext uri="{FF2B5EF4-FFF2-40B4-BE49-F238E27FC236}">
                <a16:creationId xmlns:a16="http://schemas.microsoft.com/office/drawing/2014/main" id="{902965A4-FBA4-471B-B382-89C622364417}"/>
              </a:ext>
            </a:extLst>
          </p:cNvPr>
          <p:cNvSpPr/>
          <p:nvPr/>
        </p:nvSpPr>
        <p:spPr bwMode="auto">
          <a:xfrm>
            <a:off x="4817317" y="2964686"/>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6" name="Oval 85">
            <a:extLst>
              <a:ext uri="{FF2B5EF4-FFF2-40B4-BE49-F238E27FC236}">
                <a16:creationId xmlns:a16="http://schemas.microsoft.com/office/drawing/2014/main" id="{40FABAD2-5C53-47FB-8CAB-83B6377F11A7}"/>
              </a:ext>
            </a:extLst>
          </p:cNvPr>
          <p:cNvSpPr/>
          <p:nvPr/>
        </p:nvSpPr>
        <p:spPr bwMode="auto">
          <a:xfrm>
            <a:off x="5451653" y="3058189"/>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7" name="Oval 86">
            <a:extLst>
              <a:ext uri="{FF2B5EF4-FFF2-40B4-BE49-F238E27FC236}">
                <a16:creationId xmlns:a16="http://schemas.microsoft.com/office/drawing/2014/main" id="{EF55B31B-A628-47B4-937B-6207D0EF40DC}"/>
              </a:ext>
            </a:extLst>
          </p:cNvPr>
          <p:cNvSpPr/>
          <p:nvPr/>
        </p:nvSpPr>
        <p:spPr bwMode="auto">
          <a:xfrm>
            <a:off x="5615134" y="3181165"/>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8" name="Oval 87">
            <a:extLst>
              <a:ext uri="{FF2B5EF4-FFF2-40B4-BE49-F238E27FC236}">
                <a16:creationId xmlns:a16="http://schemas.microsoft.com/office/drawing/2014/main" id="{CD6AF8F1-0C9B-4E5E-8578-4CCFDA33132B}"/>
              </a:ext>
            </a:extLst>
          </p:cNvPr>
          <p:cNvSpPr/>
          <p:nvPr/>
        </p:nvSpPr>
        <p:spPr bwMode="auto">
          <a:xfrm>
            <a:off x="5818582" y="3304627"/>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89" name="Oval 88">
            <a:extLst>
              <a:ext uri="{FF2B5EF4-FFF2-40B4-BE49-F238E27FC236}">
                <a16:creationId xmlns:a16="http://schemas.microsoft.com/office/drawing/2014/main" id="{CE171C95-65D5-461F-A218-F7959ED4AA54}"/>
              </a:ext>
            </a:extLst>
          </p:cNvPr>
          <p:cNvSpPr/>
          <p:nvPr/>
        </p:nvSpPr>
        <p:spPr bwMode="auto">
          <a:xfrm>
            <a:off x="4191905" y="3556600"/>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0" name="Oval 89">
            <a:extLst>
              <a:ext uri="{FF2B5EF4-FFF2-40B4-BE49-F238E27FC236}">
                <a16:creationId xmlns:a16="http://schemas.microsoft.com/office/drawing/2014/main" id="{40A3734D-BAE7-4CC5-971F-82C58B48CC39}"/>
              </a:ext>
            </a:extLst>
          </p:cNvPr>
          <p:cNvSpPr/>
          <p:nvPr/>
        </p:nvSpPr>
        <p:spPr bwMode="auto">
          <a:xfrm>
            <a:off x="5034128" y="3648734"/>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1" name="Oval 90">
            <a:extLst>
              <a:ext uri="{FF2B5EF4-FFF2-40B4-BE49-F238E27FC236}">
                <a16:creationId xmlns:a16="http://schemas.microsoft.com/office/drawing/2014/main" id="{5B997A0C-8DEB-4C0C-88BC-D82B4DFB4B35}"/>
              </a:ext>
            </a:extLst>
          </p:cNvPr>
          <p:cNvSpPr/>
          <p:nvPr/>
        </p:nvSpPr>
        <p:spPr bwMode="auto">
          <a:xfrm>
            <a:off x="5393310" y="3761641"/>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2" name="Oval 91">
            <a:extLst>
              <a:ext uri="{FF2B5EF4-FFF2-40B4-BE49-F238E27FC236}">
                <a16:creationId xmlns:a16="http://schemas.microsoft.com/office/drawing/2014/main" id="{2E10F6E6-29E5-47FE-8129-A0B32DEC4B6F}"/>
              </a:ext>
            </a:extLst>
          </p:cNvPr>
          <p:cNvSpPr/>
          <p:nvPr/>
        </p:nvSpPr>
        <p:spPr bwMode="auto">
          <a:xfrm>
            <a:off x="5594883" y="3868780"/>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3" name="Oval 92">
            <a:extLst>
              <a:ext uri="{FF2B5EF4-FFF2-40B4-BE49-F238E27FC236}">
                <a16:creationId xmlns:a16="http://schemas.microsoft.com/office/drawing/2014/main" id="{D904C83F-863E-4DB2-A101-2C0C5E2CA355}"/>
              </a:ext>
            </a:extLst>
          </p:cNvPr>
          <p:cNvSpPr/>
          <p:nvPr/>
        </p:nvSpPr>
        <p:spPr bwMode="auto">
          <a:xfrm>
            <a:off x="4852179" y="4021228"/>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4" name="Oval 93">
            <a:extLst>
              <a:ext uri="{FF2B5EF4-FFF2-40B4-BE49-F238E27FC236}">
                <a16:creationId xmlns:a16="http://schemas.microsoft.com/office/drawing/2014/main" id="{CDFB5F8E-21E5-45CA-820B-E945EEDCC8DC}"/>
              </a:ext>
            </a:extLst>
          </p:cNvPr>
          <p:cNvSpPr/>
          <p:nvPr/>
        </p:nvSpPr>
        <p:spPr bwMode="auto">
          <a:xfrm>
            <a:off x="4399820" y="4136086"/>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5" name="Oval 94">
            <a:extLst>
              <a:ext uri="{FF2B5EF4-FFF2-40B4-BE49-F238E27FC236}">
                <a16:creationId xmlns:a16="http://schemas.microsoft.com/office/drawing/2014/main" id="{86CFB4E8-D891-45DC-A488-564A0B21DE08}"/>
              </a:ext>
            </a:extLst>
          </p:cNvPr>
          <p:cNvSpPr/>
          <p:nvPr/>
        </p:nvSpPr>
        <p:spPr bwMode="auto">
          <a:xfrm>
            <a:off x="4571607" y="4271557"/>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6" name="Oval 95">
            <a:extLst>
              <a:ext uri="{FF2B5EF4-FFF2-40B4-BE49-F238E27FC236}">
                <a16:creationId xmlns:a16="http://schemas.microsoft.com/office/drawing/2014/main" id="{420FE0BE-7B5A-4B83-9AB4-B6C3D8E35E9B}"/>
              </a:ext>
            </a:extLst>
          </p:cNvPr>
          <p:cNvSpPr/>
          <p:nvPr/>
        </p:nvSpPr>
        <p:spPr bwMode="auto">
          <a:xfrm>
            <a:off x="4176102" y="4387466"/>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7" name="Oval 96">
            <a:extLst>
              <a:ext uri="{FF2B5EF4-FFF2-40B4-BE49-F238E27FC236}">
                <a16:creationId xmlns:a16="http://schemas.microsoft.com/office/drawing/2014/main" id="{41897F9D-1223-42BF-B21F-8390E3D56E79}"/>
              </a:ext>
            </a:extLst>
          </p:cNvPr>
          <p:cNvSpPr/>
          <p:nvPr/>
        </p:nvSpPr>
        <p:spPr bwMode="auto">
          <a:xfrm>
            <a:off x="4193581" y="4598176"/>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8" name="Oval 97">
            <a:extLst>
              <a:ext uri="{FF2B5EF4-FFF2-40B4-BE49-F238E27FC236}">
                <a16:creationId xmlns:a16="http://schemas.microsoft.com/office/drawing/2014/main" id="{B88038A1-EC3A-44BB-9C73-DCF67E23275E}"/>
              </a:ext>
            </a:extLst>
          </p:cNvPr>
          <p:cNvSpPr/>
          <p:nvPr/>
        </p:nvSpPr>
        <p:spPr bwMode="auto">
          <a:xfrm>
            <a:off x="4375364" y="4724401"/>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99" name="Oval 98">
            <a:extLst>
              <a:ext uri="{FF2B5EF4-FFF2-40B4-BE49-F238E27FC236}">
                <a16:creationId xmlns:a16="http://schemas.microsoft.com/office/drawing/2014/main" id="{82DA239E-213F-4CCC-83AB-79ECC9237CFE}"/>
              </a:ext>
            </a:extLst>
          </p:cNvPr>
          <p:cNvSpPr/>
          <p:nvPr/>
        </p:nvSpPr>
        <p:spPr bwMode="auto">
          <a:xfrm>
            <a:off x="4703370" y="4816507"/>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100" name="Oval 99">
            <a:extLst>
              <a:ext uri="{FF2B5EF4-FFF2-40B4-BE49-F238E27FC236}">
                <a16:creationId xmlns:a16="http://schemas.microsoft.com/office/drawing/2014/main" id="{D7882919-2279-472B-95E0-F3105CF53F44}"/>
              </a:ext>
            </a:extLst>
          </p:cNvPr>
          <p:cNvSpPr/>
          <p:nvPr/>
        </p:nvSpPr>
        <p:spPr bwMode="auto">
          <a:xfrm>
            <a:off x="4193494" y="5070087"/>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sp>
        <p:nvSpPr>
          <p:cNvPr id="101" name="Oval 100">
            <a:extLst>
              <a:ext uri="{FF2B5EF4-FFF2-40B4-BE49-F238E27FC236}">
                <a16:creationId xmlns:a16="http://schemas.microsoft.com/office/drawing/2014/main" id="{512FAE8A-ED54-4EC1-9765-8124DD9CE13D}"/>
              </a:ext>
            </a:extLst>
          </p:cNvPr>
          <p:cNvSpPr/>
          <p:nvPr/>
        </p:nvSpPr>
        <p:spPr bwMode="auto">
          <a:xfrm>
            <a:off x="4745248" y="5178039"/>
            <a:ext cx="69725" cy="69725"/>
          </a:xfrm>
          <a:prstGeom prst="ellipse">
            <a:avLst/>
          </a:prstGeom>
          <a:solidFill>
            <a:schemeClr val="accent1"/>
          </a:solidFill>
          <a:ln w="0">
            <a:solidFill>
              <a:schemeClr val="bg1"/>
            </a:solidFill>
            <a:miter lim="800000"/>
            <a:headEnd/>
            <a:tailEnd/>
          </a:ln>
        </p:spPr>
        <p:txBody>
          <a:bodyPr rtlCol="0" anchor="b"/>
          <a:lstStyle/>
          <a:p>
            <a:pPr algn="ctr" defTabSz="685800">
              <a:spcBef>
                <a:spcPct val="35000"/>
              </a:spcBef>
              <a:spcAft>
                <a:spcPct val="25000"/>
              </a:spcAft>
              <a:buClr>
                <a:srgbClr val="015873"/>
              </a:buClr>
              <a:defRPr/>
            </a:pPr>
            <a:endParaRPr lang="en-US" sz="1350" dirty="0">
              <a:solidFill>
                <a:srgbClr val="FFFFFF"/>
              </a:solidFill>
              <a:latin typeface="Calibri" panose="020F0502020204030204" pitchFamily="34" charset="0"/>
            </a:endParaRPr>
          </a:p>
        </p:txBody>
      </p:sp>
      <p:cxnSp>
        <p:nvCxnSpPr>
          <p:cNvPr id="104" name="Straight Connector 103">
            <a:extLst>
              <a:ext uri="{FF2B5EF4-FFF2-40B4-BE49-F238E27FC236}">
                <a16:creationId xmlns:a16="http://schemas.microsoft.com/office/drawing/2014/main" id="{362325B4-1734-4107-B6A2-EA965CC11827}"/>
              </a:ext>
            </a:extLst>
          </p:cNvPr>
          <p:cNvCxnSpPr/>
          <p:nvPr/>
        </p:nvCxnSpPr>
        <p:spPr bwMode="auto">
          <a:xfrm>
            <a:off x="549649" y="2401902"/>
            <a:ext cx="3212639" cy="0"/>
          </a:xfrm>
          <a:prstGeom prst="line">
            <a:avLst/>
          </a:prstGeom>
          <a:noFill/>
          <a:ln w="19050"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8BD50C56-9B94-487C-9E20-C92F456CB1EA}"/>
              </a:ext>
            </a:extLst>
          </p:cNvPr>
          <p:cNvCxnSpPr>
            <a:cxnSpLocks/>
          </p:cNvCxnSpPr>
          <p:nvPr/>
        </p:nvCxnSpPr>
        <p:spPr bwMode="auto">
          <a:xfrm>
            <a:off x="4975223" y="2559624"/>
            <a:ext cx="0" cy="2757761"/>
          </a:xfrm>
          <a:prstGeom prst="line">
            <a:avLst/>
          </a:prstGeom>
          <a:noFill/>
          <a:ln w="28575" cap="flat" cmpd="sng" algn="ctr">
            <a:solidFill>
              <a:schemeClr val="tx2"/>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67BA2C9D-C7BE-4830-884B-A620E6347BDC}"/>
              </a:ext>
            </a:extLst>
          </p:cNvPr>
          <p:cNvSpPr txBox="1"/>
          <p:nvPr/>
        </p:nvSpPr>
        <p:spPr bwMode="auto">
          <a:xfrm>
            <a:off x="4111279" y="2214558"/>
            <a:ext cx="242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defTabSz="685800">
              <a:spcBef>
                <a:spcPct val="50000"/>
              </a:spcBef>
              <a:spcAft>
                <a:spcPct val="0"/>
              </a:spcAft>
              <a:defRPr/>
            </a:pPr>
            <a:r>
              <a:rPr lang="en-US" sz="900" dirty="0">
                <a:solidFill>
                  <a:srgbClr val="000000"/>
                </a:solidFill>
                <a:latin typeface="Calibri" panose="020F0502020204030204" pitchFamily="34" charset="0"/>
              </a:rPr>
              <a:t>1</a:t>
            </a:r>
          </a:p>
        </p:txBody>
      </p:sp>
      <p:sp>
        <p:nvSpPr>
          <p:cNvPr id="103" name="TextBox 102">
            <a:extLst>
              <a:ext uri="{FF2B5EF4-FFF2-40B4-BE49-F238E27FC236}">
                <a16:creationId xmlns:a16="http://schemas.microsoft.com/office/drawing/2014/main" id="{90FD7CCD-CAE7-457E-96EB-EE8540F0AC45}"/>
              </a:ext>
            </a:extLst>
          </p:cNvPr>
          <p:cNvSpPr txBox="1"/>
          <p:nvPr/>
        </p:nvSpPr>
        <p:spPr bwMode="auto">
          <a:xfrm>
            <a:off x="4872349" y="2214558"/>
            <a:ext cx="242374"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rtlCol="0">
            <a:spAutoFit/>
          </a:bodyPr>
          <a:lstStyle/>
          <a:p>
            <a:pPr defTabSz="685800">
              <a:spcBef>
                <a:spcPct val="50000"/>
              </a:spcBef>
              <a:spcAft>
                <a:spcPct val="0"/>
              </a:spcAft>
              <a:defRPr/>
            </a:pPr>
            <a:r>
              <a:rPr lang="en-US" sz="900" dirty="0">
                <a:solidFill>
                  <a:srgbClr val="000000"/>
                </a:solidFill>
                <a:latin typeface="Calibri" panose="020F0502020204030204" pitchFamily="34" charset="0"/>
              </a:rPr>
              <a:t>4</a:t>
            </a:r>
          </a:p>
        </p:txBody>
      </p:sp>
    </p:spTree>
    <p:extLst>
      <p:ext uri="{BB962C8B-B14F-4D97-AF65-F5344CB8AC3E}">
        <p14:creationId xmlns:p14="http://schemas.microsoft.com/office/powerpoint/2010/main" val="1821610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85" y="365126"/>
            <a:ext cx="8032465" cy="1325563"/>
          </a:xfrm>
        </p:spPr>
        <p:txBody>
          <a:bodyPr>
            <a:normAutofit/>
          </a:bodyPr>
          <a:lstStyle/>
          <a:p>
            <a:r>
              <a:rPr lang="en-US" sz="4000" b="1" dirty="0">
                <a:latin typeface="+mn-lt"/>
              </a:rPr>
              <a:t>Questions &amp; Answers</a:t>
            </a:r>
            <a:endParaRPr lang="en-CA" sz="4000" b="1" dirty="0">
              <a:latin typeface="+mn-lt"/>
            </a:endParaRPr>
          </a:p>
        </p:txBody>
      </p:sp>
      <p:pic>
        <p:nvPicPr>
          <p:cNvPr id="4" name="Picture 2" descr="CFI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112" y="432481"/>
            <a:ext cx="3251770" cy="119085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02779D0A-333C-3447-82B7-11C8A764BFBC}"/>
              </a:ext>
            </a:extLst>
          </p:cNvPr>
          <p:cNvPicPr>
            <a:picLocks noGrp="1" noChangeAspect="1"/>
          </p:cNvPicPr>
          <p:nvPr>
            <p:ph idx="1"/>
          </p:nvPr>
        </p:nvPicPr>
        <p:blipFill>
          <a:blip r:embed="rId3"/>
          <a:stretch>
            <a:fillRect/>
          </a:stretch>
        </p:blipFill>
        <p:spPr>
          <a:xfrm>
            <a:off x="1083600" y="1865313"/>
            <a:ext cx="6976800" cy="4311650"/>
          </a:xfrm>
          <a:prstGeom prst="rect">
            <a:avLst/>
          </a:prstGeom>
        </p:spPr>
      </p:pic>
    </p:spTree>
    <p:extLst>
      <p:ext uri="{BB962C8B-B14F-4D97-AF65-F5344CB8AC3E}">
        <p14:creationId xmlns:p14="http://schemas.microsoft.com/office/powerpoint/2010/main" val="1678295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mn-lt"/>
              </a:rPr>
              <a:t>Acknowledgements</a:t>
            </a:r>
            <a:endParaRPr lang="en-CA" sz="6000" b="1" dirty="0">
              <a:latin typeface="+mn-lt"/>
            </a:endParaRPr>
          </a:p>
        </p:txBody>
      </p:sp>
      <p:pic>
        <p:nvPicPr>
          <p:cNvPr id="4" name="Picture 2" descr="CFID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893" y="2160443"/>
            <a:ext cx="5308567" cy="1944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215852" y="5018925"/>
            <a:ext cx="4080475" cy="75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ts val="600"/>
              </a:spcAft>
            </a:pPr>
            <a:r>
              <a:rPr lang="en-US" altLang="en-US" sz="3600" b="1" dirty="0">
                <a:solidFill>
                  <a:srgbClr val="800000"/>
                </a:solidFill>
                <a:latin typeface="Arial Narrow" panose="020B0606020202030204" pitchFamily="34" charset="0"/>
              </a:rPr>
              <a:t>www.researchid.com</a:t>
            </a:r>
            <a:endParaRPr lang="en-US" altLang="en-US" sz="3600" dirty="0">
              <a:solidFill>
                <a:prstClr val="black"/>
              </a:solidFill>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327" y="4574280"/>
            <a:ext cx="3158171" cy="1366862"/>
          </a:xfrm>
          <a:prstGeom prst="rect">
            <a:avLst/>
          </a:prstGeom>
        </p:spPr>
      </p:pic>
    </p:spTree>
    <p:extLst>
      <p:ext uri="{BB962C8B-B14F-4D97-AF65-F5344CB8AC3E}">
        <p14:creationId xmlns:p14="http://schemas.microsoft.com/office/powerpoint/2010/main" val="165089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960" y="123684"/>
            <a:ext cx="7886700" cy="1325563"/>
          </a:xfrm>
        </p:spPr>
        <p:txBody>
          <a:bodyPr>
            <a:normAutofit/>
          </a:bodyPr>
          <a:lstStyle/>
          <a:p>
            <a:r>
              <a:rPr lang="en-US" sz="6000" b="1" dirty="0">
                <a:latin typeface="+mn-lt"/>
              </a:rPr>
              <a:t>Webinar Format</a:t>
            </a:r>
            <a:endParaRPr lang="en-CA" sz="6000" b="1" dirty="0">
              <a:latin typeface="+mn-lt"/>
            </a:endParaRPr>
          </a:p>
        </p:txBody>
      </p:sp>
      <p:sp>
        <p:nvSpPr>
          <p:cNvPr id="4" name="Content Placeholder 3"/>
          <p:cNvSpPr>
            <a:spLocks noGrp="1"/>
          </p:cNvSpPr>
          <p:nvPr>
            <p:ph idx="1"/>
          </p:nvPr>
        </p:nvSpPr>
        <p:spPr>
          <a:xfrm>
            <a:off x="518845" y="1356189"/>
            <a:ext cx="7996505" cy="4820774"/>
          </a:xfrm>
        </p:spPr>
        <p:txBody>
          <a:bodyPr/>
          <a:lstStyle/>
          <a:p>
            <a:pPr marL="0" indent="0">
              <a:buNone/>
            </a:pPr>
            <a:r>
              <a:rPr lang="en-US" b="1" dirty="0"/>
              <a:t>Agenda</a:t>
            </a:r>
          </a:p>
          <a:p>
            <a:r>
              <a:rPr lang="en-US" dirty="0"/>
              <a:t>COVID19: Update on Clinical Management- Dr </a:t>
            </a:r>
            <a:r>
              <a:rPr lang="en-US" dirty="0" err="1"/>
              <a:t>Grein</a:t>
            </a:r>
            <a:endParaRPr lang="en-US" dirty="0"/>
          </a:p>
          <a:p>
            <a:r>
              <a:rPr lang="en-US" dirty="0"/>
              <a:t>Case Presentations- </a:t>
            </a:r>
            <a:r>
              <a:rPr lang="en-US" dirty="0" err="1"/>
              <a:t>Drs</a:t>
            </a:r>
            <a:r>
              <a:rPr lang="en-US" dirty="0"/>
              <a:t> </a:t>
            </a:r>
            <a:r>
              <a:rPr lang="en-US" dirty="0" err="1"/>
              <a:t>Grein</a:t>
            </a:r>
            <a:r>
              <a:rPr lang="en-US" dirty="0"/>
              <a:t>, Haider, Cooper</a:t>
            </a:r>
          </a:p>
          <a:p>
            <a:r>
              <a:rPr lang="en-US" dirty="0"/>
              <a:t>Discussion / Q&amp;A</a:t>
            </a:r>
          </a:p>
          <a:p>
            <a:endParaRPr lang="en-US" dirty="0"/>
          </a:p>
          <a:p>
            <a:pPr marL="0" indent="0">
              <a:buNone/>
            </a:pPr>
            <a:r>
              <a:rPr lang="en-US" b="1" dirty="0"/>
              <a:t>Learning Objectives </a:t>
            </a:r>
          </a:p>
          <a:p>
            <a:pPr marL="0" indent="0">
              <a:buNone/>
            </a:pPr>
            <a:r>
              <a:rPr lang="en-US" dirty="0"/>
              <a:t>1. To provide an update on clinical management of Covid-19 infection </a:t>
            </a:r>
          </a:p>
          <a:p>
            <a:pPr marL="0" indent="0">
              <a:buNone/>
            </a:pPr>
            <a:r>
              <a:rPr lang="en-US" dirty="0"/>
              <a:t>2. Explore lessons learned from clinical Covid-19 cases</a:t>
            </a:r>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333" y="4700156"/>
            <a:ext cx="1261769" cy="17621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915" y="4653280"/>
            <a:ext cx="1855877" cy="18558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777" y="4615982"/>
            <a:ext cx="1535066" cy="2001714"/>
          </a:xfrm>
          <a:prstGeom prst="rect">
            <a:avLst/>
          </a:prstGeom>
        </p:spPr>
      </p:pic>
    </p:spTree>
    <p:extLst>
      <p:ext uri="{BB962C8B-B14F-4D97-AF65-F5344CB8AC3E}">
        <p14:creationId xmlns:p14="http://schemas.microsoft.com/office/powerpoint/2010/main" val="1980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B1C2BB1-4774-48EF-BB34-1150C754ACB4}"/>
              </a:ext>
            </a:extLst>
          </p:cNvPr>
          <p:cNvSpPr>
            <a:spLocks noGrp="1" noChangeArrowheads="1"/>
          </p:cNvSpPr>
          <p:nvPr>
            <p:ph type="title"/>
          </p:nvPr>
        </p:nvSpPr>
        <p:spPr/>
        <p:txBody>
          <a:bodyPr>
            <a:noAutofit/>
          </a:bodyPr>
          <a:lstStyle/>
          <a:p>
            <a:pPr eaLnBrk="1" hangingPunct="1"/>
            <a:r>
              <a:rPr lang="en-CA" altLang="en-US" sz="6000" b="1" dirty="0">
                <a:latin typeface="+mn-lt"/>
              </a:rPr>
              <a:t>Disclosures</a:t>
            </a:r>
          </a:p>
        </p:txBody>
      </p:sp>
      <p:sp>
        <p:nvSpPr>
          <p:cNvPr id="3" name="Content Placeholder 2">
            <a:extLst>
              <a:ext uri="{FF2B5EF4-FFF2-40B4-BE49-F238E27FC236}">
                <a16:creationId xmlns:a16="http://schemas.microsoft.com/office/drawing/2014/main" id="{49EA462B-42F1-48BE-8F57-3CABFFD54525}"/>
              </a:ext>
            </a:extLst>
          </p:cNvPr>
          <p:cNvSpPr>
            <a:spLocks noGrp="1"/>
          </p:cNvSpPr>
          <p:nvPr>
            <p:ph idx="1"/>
          </p:nvPr>
        </p:nvSpPr>
        <p:spPr>
          <a:xfrm>
            <a:off x="628650" y="1756881"/>
            <a:ext cx="7886700" cy="4420082"/>
          </a:xfrm>
        </p:spPr>
        <p:txBody>
          <a:bodyPr rtlCol="0">
            <a:normAutofit/>
          </a:bodyPr>
          <a:lstStyle/>
          <a:p>
            <a:pPr>
              <a:defRPr/>
            </a:pPr>
            <a:r>
              <a:rPr lang="en-US" sz="2000" b="1" dirty="0"/>
              <a:t>Jonathan </a:t>
            </a:r>
            <a:r>
              <a:rPr lang="en-US" sz="2000" b="1" dirty="0" err="1"/>
              <a:t>Grein</a:t>
            </a:r>
            <a:endParaRPr lang="en-CA" sz="2000" b="1" dirty="0"/>
          </a:p>
          <a:p>
            <a:pPr marL="514350" lvl="2">
              <a:spcBef>
                <a:spcPts val="750"/>
              </a:spcBef>
              <a:defRPr/>
            </a:pPr>
            <a:r>
              <a:rPr lang="en-CA" sz="2000" b="1" dirty="0">
                <a:solidFill>
                  <a:srgbClr val="FF0000"/>
                </a:solidFill>
              </a:rPr>
              <a:t>Speakers: Gilead</a:t>
            </a:r>
            <a:endParaRPr lang="en-CA" sz="2000" dirty="0"/>
          </a:p>
          <a:p>
            <a:pPr>
              <a:defRPr/>
            </a:pPr>
            <a:endParaRPr lang="en-CA" sz="2000" b="1" dirty="0"/>
          </a:p>
          <a:p>
            <a:pPr>
              <a:defRPr/>
            </a:pPr>
            <a:r>
              <a:rPr lang="en-CA" sz="2000" b="1" dirty="0"/>
              <a:t>Shariq Haider</a:t>
            </a:r>
          </a:p>
          <a:p>
            <a:pPr lvl="1">
              <a:defRPr/>
            </a:pPr>
            <a:r>
              <a:rPr lang="en-CA" sz="2000" b="1" dirty="0">
                <a:solidFill>
                  <a:srgbClr val="FF0000"/>
                </a:solidFill>
              </a:rPr>
              <a:t>Grants/Research Support: Merck, </a:t>
            </a:r>
            <a:r>
              <a:rPr lang="en-CA" sz="2000" b="1" dirty="0" err="1">
                <a:solidFill>
                  <a:srgbClr val="FF0000"/>
                </a:solidFill>
              </a:rPr>
              <a:t>ViiV</a:t>
            </a:r>
            <a:r>
              <a:rPr lang="en-CA" sz="2000" b="1" dirty="0">
                <a:solidFill>
                  <a:srgbClr val="FF0000"/>
                </a:solidFill>
              </a:rPr>
              <a:t>, Gilead, BMS, Takeda Pharma, Roche Pharma</a:t>
            </a:r>
            <a:endParaRPr lang="en-CA" sz="2000" dirty="0">
              <a:solidFill>
                <a:srgbClr val="FF0000"/>
              </a:solidFill>
            </a:endParaRPr>
          </a:p>
          <a:p>
            <a:pPr lvl="1">
              <a:defRPr/>
            </a:pPr>
            <a:r>
              <a:rPr lang="en-CA" sz="2000" b="1" dirty="0">
                <a:solidFill>
                  <a:srgbClr val="FF0000"/>
                </a:solidFill>
              </a:rPr>
              <a:t>Speakers: </a:t>
            </a:r>
            <a:r>
              <a:rPr lang="en-CA" sz="2000" b="1" dirty="0" err="1">
                <a:solidFill>
                  <a:srgbClr val="FF0000"/>
                </a:solidFill>
              </a:rPr>
              <a:t>Abbvie</a:t>
            </a:r>
            <a:r>
              <a:rPr lang="en-CA" sz="2000" b="1" dirty="0">
                <a:solidFill>
                  <a:srgbClr val="FF0000"/>
                </a:solidFill>
              </a:rPr>
              <a:t>, Merck, </a:t>
            </a:r>
            <a:r>
              <a:rPr lang="en-CA" sz="2000" b="1" dirty="0" err="1">
                <a:solidFill>
                  <a:srgbClr val="FF0000"/>
                </a:solidFill>
              </a:rPr>
              <a:t>ViiV</a:t>
            </a:r>
            <a:r>
              <a:rPr lang="en-CA" sz="2000" b="1" dirty="0">
                <a:solidFill>
                  <a:srgbClr val="FF0000"/>
                </a:solidFill>
              </a:rPr>
              <a:t>, Gilead, AVIR Pharma, Verity Pharma</a:t>
            </a:r>
            <a:endParaRPr lang="en-CA" sz="2000" dirty="0">
              <a:solidFill>
                <a:srgbClr val="FF0000"/>
              </a:solidFill>
            </a:endParaRPr>
          </a:p>
          <a:p>
            <a:pPr marL="342900" lvl="1" indent="0">
              <a:buNone/>
              <a:defRPr/>
            </a:pPr>
            <a:endParaRPr lang="en-CA" sz="2000" dirty="0">
              <a:solidFill>
                <a:srgbClr val="FF0000"/>
              </a:solidFill>
            </a:endParaRPr>
          </a:p>
          <a:p>
            <a:pPr>
              <a:defRPr/>
            </a:pPr>
            <a:r>
              <a:rPr lang="en-US" sz="2000" b="1" dirty="0"/>
              <a:t>Curtis Cooper</a:t>
            </a:r>
            <a:endParaRPr lang="en-CA" sz="2000" b="1" dirty="0"/>
          </a:p>
          <a:p>
            <a:pPr lvl="1">
              <a:defRPr/>
            </a:pPr>
            <a:r>
              <a:rPr lang="en-CA" sz="2000" b="1" dirty="0">
                <a:solidFill>
                  <a:srgbClr val="FF0000"/>
                </a:solidFill>
              </a:rPr>
              <a:t>Grants/Research Support: Gilead, </a:t>
            </a:r>
            <a:r>
              <a:rPr lang="en-CA" sz="2000" b="1" dirty="0" err="1">
                <a:solidFill>
                  <a:srgbClr val="FF0000"/>
                </a:solidFill>
              </a:rPr>
              <a:t>Abbvie</a:t>
            </a:r>
            <a:endParaRPr lang="en-CA" sz="2000" dirty="0">
              <a:solidFill>
                <a:srgbClr val="FF0000"/>
              </a:solidFill>
            </a:endParaRPr>
          </a:p>
          <a:p>
            <a:pPr lvl="1">
              <a:defRPr/>
            </a:pPr>
            <a:r>
              <a:rPr lang="en-CA" sz="2000" b="1" dirty="0">
                <a:solidFill>
                  <a:srgbClr val="FF0000"/>
                </a:solidFill>
              </a:rPr>
              <a:t>Speakers: </a:t>
            </a:r>
            <a:r>
              <a:rPr lang="en-CA" sz="2000" b="1" dirty="0" err="1">
                <a:solidFill>
                  <a:srgbClr val="FF0000"/>
                </a:solidFill>
              </a:rPr>
              <a:t>Abbvie</a:t>
            </a:r>
            <a:r>
              <a:rPr lang="en-CA" sz="2000" b="1" dirty="0">
                <a:solidFill>
                  <a:srgbClr val="FF0000"/>
                </a:solidFill>
              </a:rPr>
              <a:t>, Merck, </a:t>
            </a:r>
            <a:r>
              <a:rPr lang="en-CA" sz="2000" b="1" dirty="0" err="1">
                <a:solidFill>
                  <a:srgbClr val="FF0000"/>
                </a:solidFill>
              </a:rPr>
              <a:t>ViiV</a:t>
            </a:r>
            <a:r>
              <a:rPr lang="en-CA" sz="2000" b="1" dirty="0">
                <a:solidFill>
                  <a:srgbClr val="FF0000"/>
                </a:solidFill>
              </a:rPr>
              <a:t>, Gilead</a:t>
            </a:r>
            <a:endParaRPr lang="en-CA" sz="2000" dirty="0"/>
          </a:p>
        </p:txBody>
      </p:sp>
    </p:spTree>
    <p:extLst>
      <p:ext uri="{BB962C8B-B14F-4D97-AF65-F5344CB8AC3E}">
        <p14:creationId xmlns:p14="http://schemas.microsoft.com/office/powerpoint/2010/main" val="244839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4F11-48A1-604A-A4A1-0E1C8F781E54}"/>
              </a:ext>
            </a:extLst>
          </p:cNvPr>
          <p:cNvSpPr>
            <a:spLocks noGrp="1"/>
          </p:cNvSpPr>
          <p:nvPr>
            <p:ph type="ctrTitle"/>
          </p:nvPr>
        </p:nvSpPr>
        <p:spPr/>
        <p:txBody>
          <a:bodyPr/>
          <a:lstStyle/>
          <a:p>
            <a:r>
              <a:rPr lang="en-US" dirty="0"/>
              <a:t>COVID-19: Update on Clinical Management</a:t>
            </a:r>
          </a:p>
        </p:txBody>
      </p:sp>
      <p:sp>
        <p:nvSpPr>
          <p:cNvPr id="6" name="TextBox 5">
            <a:extLst>
              <a:ext uri="{FF2B5EF4-FFF2-40B4-BE49-F238E27FC236}">
                <a16:creationId xmlns:a16="http://schemas.microsoft.com/office/drawing/2014/main" id="{5D1916B3-07DA-4399-8E7B-56A485D47C82}"/>
              </a:ext>
            </a:extLst>
          </p:cNvPr>
          <p:cNvSpPr txBox="1"/>
          <p:nvPr/>
        </p:nvSpPr>
        <p:spPr>
          <a:xfrm>
            <a:off x="2547257" y="3228392"/>
            <a:ext cx="6102221" cy="1600438"/>
          </a:xfrm>
          <a:prstGeom prst="rect">
            <a:avLst/>
          </a:prstGeom>
          <a:noFill/>
        </p:spPr>
        <p:txBody>
          <a:bodyPr wrap="square" rtlCol="0">
            <a:spAutoFit/>
          </a:bodyPr>
          <a:lstStyle/>
          <a:p>
            <a:pPr algn="r"/>
            <a:r>
              <a:rPr lang="en-US" sz="1400" b="1" dirty="0">
                <a:solidFill>
                  <a:schemeClr val="bg1"/>
                </a:solidFill>
              </a:rPr>
              <a:t>December 8, 2020</a:t>
            </a:r>
          </a:p>
          <a:p>
            <a:pPr algn="r"/>
            <a:endParaRPr lang="en-US" sz="1400" b="1" dirty="0">
              <a:solidFill>
                <a:schemeClr val="bg1"/>
              </a:solidFill>
            </a:endParaRPr>
          </a:p>
          <a:p>
            <a:pPr algn="r"/>
            <a:r>
              <a:rPr lang="en-US" sz="1400" b="1" dirty="0">
                <a:solidFill>
                  <a:schemeClr val="bg1"/>
                </a:solidFill>
              </a:rPr>
              <a:t>Jonathan Grein, MD</a:t>
            </a:r>
          </a:p>
          <a:p>
            <a:pPr algn="r"/>
            <a:r>
              <a:rPr lang="en-US" sz="1400" b="1" dirty="0">
                <a:solidFill>
                  <a:schemeClr val="bg1"/>
                </a:solidFill>
              </a:rPr>
              <a:t>Director, Hospital Epidemiology</a:t>
            </a:r>
          </a:p>
          <a:p>
            <a:pPr algn="r"/>
            <a:r>
              <a:rPr lang="en-US" sz="1400" b="1" dirty="0">
                <a:solidFill>
                  <a:schemeClr val="bg1"/>
                </a:solidFill>
              </a:rPr>
              <a:t>Cedars Sinai Medical Center</a:t>
            </a:r>
          </a:p>
          <a:p>
            <a:pPr algn="r"/>
            <a:r>
              <a:rPr lang="en-US" sz="1400" b="1" dirty="0">
                <a:solidFill>
                  <a:schemeClr val="bg1"/>
                </a:solidFill>
              </a:rPr>
              <a:t>Associate Clinical Professor</a:t>
            </a:r>
          </a:p>
          <a:p>
            <a:pPr algn="r"/>
            <a:r>
              <a:rPr lang="en-US" sz="1400" b="1" dirty="0">
                <a:solidFill>
                  <a:schemeClr val="bg1"/>
                </a:solidFill>
              </a:rPr>
              <a:t>David Geffen School of Medicine at UCLA</a:t>
            </a:r>
          </a:p>
        </p:txBody>
      </p:sp>
      <p:sp>
        <p:nvSpPr>
          <p:cNvPr id="3" name="TextBox 2">
            <a:extLst>
              <a:ext uri="{FF2B5EF4-FFF2-40B4-BE49-F238E27FC236}">
                <a16:creationId xmlns:a16="http://schemas.microsoft.com/office/drawing/2014/main" id="{C05302CA-3A6C-4739-9331-E768F937D0D1}"/>
              </a:ext>
            </a:extLst>
          </p:cNvPr>
          <p:cNvSpPr txBox="1"/>
          <p:nvPr/>
        </p:nvSpPr>
        <p:spPr>
          <a:xfrm>
            <a:off x="4057650" y="5354538"/>
            <a:ext cx="4591828" cy="307777"/>
          </a:xfrm>
          <a:prstGeom prst="rect">
            <a:avLst/>
          </a:prstGeom>
          <a:noFill/>
        </p:spPr>
        <p:txBody>
          <a:bodyPr wrap="square" rtlCol="0">
            <a:spAutoFit/>
          </a:bodyPr>
          <a:lstStyle/>
          <a:p>
            <a:pPr algn="r"/>
            <a:r>
              <a:rPr lang="en-US" sz="1400" dirty="0">
                <a:solidFill>
                  <a:schemeClr val="accent2"/>
                </a:solidFill>
              </a:rPr>
              <a:t>Disclosures: Speakers honorarium (Gilead)</a:t>
            </a:r>
          </a:p>
        </p:txBody>
      </p:sp>
    </p:spTree>
    <p:extLst>
      <p:ext uri="{BB962C8B-B14F-4D97-AF65-F5344CB8AC3E}">
        <p14:creationId xmlns:p14="http://schemas.microsoft.com/office/powerpoint/2010/main" val="74412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082E-0489-479B-A4F0-A5DA2291052B}"/>
              </a:ext>
            </a:extLst>
          </p:cNvPr>
          <p:cNvSpPr>
            <a:spLocks noGrp="1"/>
          </p:cNvSpPr>
          <p:nvPr>
            <p:ph type="title"/>
          </p:nvPr>
        </p:nvSpPr>
        <p:spPr/>
        <p:txBody>
          <a:bodyPr/>
          <a:lstStyle/>
          <a:p>
            <a:r>
              <a:rPr lang="en-US" dirty="0"/>
              <a:t>COVID-19 Treatment Strategies: A Primer</a:t>
            </a:r>
          </a:p>
        </p:txBody>
      </p:sp>
      <p:sp>
        <p:nvSpPr>
          <p:cNvPr id="3" name="Content Placeholder 2">
            <a:extLst>
              <a:ext uri="{FF2B5EF4-FFF2-40B4-BE49-F238E27FC236}">
                <a16:creationId xmlns:a16="http://schemas.microsoft.com/office/drawing/2014/main" id="{8BAB9E49-78E9-4004-8994-753EC02542CA}"/>
              </a:ext>
            </a:extLst>
          </p:cNvPr>
          <p:cNvSpPr>
            <a:spLocks noGrp="1"/>
          </p:cNvSpPr>
          <p:nvPr>
            <p:ph idx="1"/>
          </p:nvPr>
        </p:nvSpPr>
        <p:spPr>
          <a:xfrm>
            <a:off x="547202" y="3427106"/>
            <a:ext cx="7891272" cy="1730672"/>
          </a:xfrm>
        </p:spPr>
        <p:txBody>
          <a:bodyPr/>
          <a:lstStyle/>
          <a:p>
            <a:pPr algn="ctr"/>
            <a:r>
              <a:rPr lang="en-US" dirty="0"/>
              <a:t>Most patients recover without the need for medical intervention</a:t>
            </a:r>
          </a:p>
          <a:p>
            <a:pPr algn="ctr"/>
            <a:r>
              <a:rPr lang="en-US" dirty="0"/>
              <a:t>Mild illness in ~80%, critical illness in ~5%</a:t>
            </a:r>
          </a:p>
          <a:p>
            <a:pPr algn="ctr"/>
            <a:r>
              <a:rPr lang="en-US" dirty="0"/>
              <a:t>Risk factors for mortality include older age and presence of co-morbidities</a:t>
            </a:r>
          </a:p>
        </p:txBody>
      </p:sp>
      <p:sp>
        <p:nvSpPr>
          <p:cNvPr id="4" name="Footer Placeholder 3">
            <a:extLst>
              <a:ext uri="{FF2B5EF4-FFF2-40B4-BE49-F238E27FC236}">
                <a16:creationId xmlns:a16="http://schemas.microsoft.com/office/drawing/2014/main" id="{7A255238-FB5D-41C5-AB6F-2E391E93C2A2}"/>
              </a:ext>
            </a:extLst>
          </p:cNvPr>
          <p:cNvSpPr>
            <a:spLocks noGrp="1"/>
          </p:cNvSpPr>
          <p:nvPr>
            <p:ph type="ftr" sz="quarter" idx="11"/>
          </p:nvPr>
        </p:nvSpPr>
        <p:spPr/>
        <p:txBody>
          <a:bodyPr/>
          <a:lstStyle/>
          <a:p>
            <a:r>
              <a:rPr lang="en-GB" dirty="0">
                <a:solidFill>
                  <a:schemeClr val="tx1">
                    <a:lumMod val="50000"/>
                    <a:lumOff val="50000"/>
                  </a:schemeClr>
                </a:solidFill>
              </a:rPr>
              <a:t>China CDC Weekly Feb 17, </a:t>
            </a:r>
            <a:r>
              <a:rPr lang="en-US" dirty="0">
                <a:solidFill>
                  <a:schemeClr val="tx1">
                    <a:lumMod val="50000"/>
                    <a:lumOff val="50000"/>
                  </a:schemeClr>
                </a:solidFill>
              </a:rPr>
              <a:t>2020</a:t>
            </a:r>
          </a:p>
          <a:p>
            <a:r>
              <a:rPr lang="en-GB" dirty="0">
                <a:solidFill>
                  <a:schemeClr val="tx1">
                    <a:lumMod val="50000"/>
                    <a:lumOff val="50000"/>
                  </a:schemeClr>
                </a:solidFill>
              </a:rPr>
              <a:t>Wu et al, JAMA Apr 7, 2020</a:t>
            </a:r>
          </a:p>
          <a:p>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9D0D6D86-B43D-4A29-AD19-5457AD2DADD9}"/>
              </a:ext>
            </a:extLst>
          </p:cNvPr>
          <p:cNvSpPr>
            <a:spLocks noGrp="1"/>
          </p:cNvSpPr>
          <p:nvPr>
            <p:ph type="sldNum" sz="quarter" idx="12"/>
          </p:nvPr>
        </p:nvSpPr>
        <p:spPr/>
        <p:txBody>
          <a:bodyPr/>
          <a:lstStyle/>
          <a:p>
            <a:fld id="{5339919A-1AF4-8143-B305-C972D12AEE0C}" type="slidenum">
              <a:rPr lang="en-US" smtClean="0"/>
              <a:pPr/>
              <a:t>9</a:t>
            </a:fld>
            <a:endParaRPr lang="en-US"/>
          </a:p>
        </p:txBody>
      </p:sp>
      <p:pic>
        <p:nvPicPr>
          <p:cNvPr id="11" name="Picture 10">
            <a:extLst>
              <a:ext uri="{FF2B5EF4-FFF2-40B4-BE49-F238E27FC236}">
                <a16:creationId xmlns:a16="http://schemas.microsoft.com/office/drawing/2014/main" id="{C30D856D-8630-48D7-B514-AC09F3A74F33}"/>
              </a:ext>
            </a:extLst>
          </p:cNvPr>
          <p:cNvPicPr>
            <a:picLocks noChangeAspect="1"/>
          </p:cNvPicPr>
          <p:nvPr/>
        </p:nvPicPr>
        <p:blipFill>
          <a:blip r:embed="rId2"/>
          <a:stretch>
            <a:fillRect/>
          </a:stretch>
        </p:blipFill>
        <p:spPr>
          <a:xfrm>
            <a:off x="318147" y="1489376"/>
            <a:ext cx="3960889" cy="1562292"/>
          </a:xfrm>
          <a:prstGeom prst="rect">
            <a:avLst/>
          </a:prstGeom>
        </p:spPr>
      </p:pic>
      <p:pic>
        <p:nvPicPr>
          <p:cNvPr id="13" name="Picture 12">
            <a:extLst>
              <a:ext uri="{FF2B5EF4-FFF2-40B4-BE49-F238E27FC236}">
                <a16:creationId xmlns:a16="http://schemas.microsoft.com/office/drawing/2014/main" id="{32750FFE-E1E7-49D4-805A-C41EBF185C11}"/>
              </a:ext>
            </a:extLst>
          </p:cNvPr>
          <p:cNvPicPr>
            <a:picLocks noChangeAspect="1"/>
          </p:cNvPicPr>
          <p:nvPr/>
        </p:nvPicPr>
        <p:blipFill>
          <a:blip r:embed="rId3"/>
          <a:stretch>
            <a:fillRect/>
          </a:stretch>
        </p:blipFill>
        <p:spPr>
          <a:xfrm>
            <a:off x="4251082" y="1489377"/>
            <a:ext cx="4187392" cy="1562292"/>
          </a:xfrm>
          <a:prstGeom prst="rect">
            <a:avLst/>
          </a:prstGeom>
        </p:spPr>
      </p:pic>
      <p:sp>
        <p:nvSpPr>
          <p:cNvPr id="14" name="Content Placeholder 2">
            <a:extLst>
              <a:ext uri="{FF2B5EF4-FFF2-40B4-BE49-F238E27FC236}">
                <a16:creationId xmlns:a16="http://schemas.microsoft.com/office/drawing/2014/main" id="{538B82A5-9D68-47EE-A2B5-CE89872150C1}"/>
              </a:ext>
            </a:extLst>
          </p:cNvPr>
          <p:cNvSpPr txBox="1">
            <a:spLocks/>
          </p:cNvSpPr>
          <p:nvPr/>
        </p:nvSpPr>
        <p:spPr>
          <a:xfrm>
            <a:off x="1390205" y="1529622"/>
            <a:ext cx="1816772" cy="424708"/>
          </a:xfrm>
          <a:prstGeom prst="rect">
            <a:avLst/>
          </a:prstGeom>
        </p:spPr>
        <p:txBody>
          <a:bodyPr vert="horz" lIns="91440" tIns="45720" rIns="91440" bIns="45720" rtlCol="0">
            <a:noAutofit/>
          </a:bodyPr>
          <a:lstStyle>
            <a:lvl1pPr marL="0" indent="0" algn="l" defTabSz="685800" rtl="0" eaLnBrk="1" latinLnBrk="0" hangingPunct="1">
              <a:lnSpc>
                <a:spcPct val="120000"/>
              </a:lnSpc>
              <a:spcBef>
                <a:spcPts val="1800"/>
              </a:spcBef>
              <a:buFont typeface="Arial" panose="020B0604020202020204" pitchFamily="34" charset="0"/>
              <a:buNone/>
              <a:defRPr sz="1400" b="1" kern="1200">
                <a:solidFill>
                  <a:schemeClr val="accent2"/>
                </a:solidFill>
                <a:latin typeface="+mn-lt"/>
                <a:ea typeface="+mn-ea"/>
                <a:cs typeface="+mn-cs"/>
              </a:defRPr>
            </a:lvl1pPr>
            <a:lvl2pPr marL="0" indent="0" algn="l" defTabSz="685800" rtl="0" eaLnBrk="1" latinLnBrk="0" hangingPunct="1">
              <a:lnSpc>
                <a:spcPct val="120000"/>
              </a:lnSpc>
              <a:spcBef>
                <a:spcPts val="1200"/>
              </a:spcBef>
              <a:buClr>
                <a:schemeClr val="accent1"/>
              </a:buClr>
              <a:buFont typeface="Arial" panose="020B0604020202020204" pitchFamily="34" charset="0"/>
              <a:buNone/>
              <a:tabLst/>
              <a:defRPr sz="1400" kern="1200">
                <a:solidFill>
                  <a:schemeClr val="accent2"/>
                </a:solidFill>
                <a:latin typeface="+mn-lt"/>
                <a:ea typeface="+mn-ea"/>
                <a:cs typeface="+mn-cs"/>
              </a:defRPr>
            </a:lvl2pPr>
            <a:lvl3pPr marL="171450" indent="-171450" algn="l" defTabSz="685800" rtl="0" eaLnBrk="1" latinLnBrk="0" hangingPunct="1">
              <a:lnSpc>
                <a:spcPct val="120000"/>
              </a:lnSpc>
              <a:spcBef>
                <a:spcPts val="600"/>
              </a:spcBef>
              <a:buClr>
                <a:schemeClr val="accent4"/>
              </a:buClr>
              <a:buFont typeface="Arial" panose="020B0604020202020204" pitchFamily="34" charset="0"/>
              <a:buChar char="•"/>
              <a:tabLst/>
              <a:defRPr sz="1400" kern="1200">
                <a:solidFill>
                  <a:schemeClr val="accent2"/>
                </a:solidFill>
                <a:latin typeface="+mn-lt"/>
                <a:ea typeface="+mn-ea"/>
                <a:cs typeface="+mn-cs"/>
              </a:defRPr>
            </a:lvl3pPr>
            <a:lvl4pPr marL="358775" indent="-176213" algn="l" defTabSz="685800" rtl="0" eaLnBrk="1" latinLnBrk="0" hangingPunct="1">
              <a:lnSpc>
                <a:spcPct val="120000"/>
              </a:lnSpc>
              <a:spcBef>
                <a:spcPts val="200"/>
              </a:spcBef>
              <a:buClr>
                <a:schemeClr val="accent4"/>
              </a:buClr>
              <a:buSzPct val="120000"/>
              <a:buFont typeface="System Font Regular"/>
              <a:buChar char="◦"/>
              <a:tabLst/>
              <a:defRPr sz="1400" kern="1200">
                <a:solidFill>
                  <a:schemeClr val="accent2"/>
                </a:solidFill>
                <a:latin typeface="+mn-lt"/>
                <a:ea typeface="+mn-ea"/>
                <a:cs typeface="+mn-cs"/>
              </a:defRPr>
            </a:lvl4pPr>
            <a:lvl5pPr marL="527050" indent="-152400" algn="l" defTabSz="685800" rtl="0" eaLnBrk="1" latinLnBrk="0" hangingPunct="1">
              <a:lnSpc>
                <a:spcPct val="120000"/>
              </a:lnSpc>
              <a:spcBef>
                <a:spcPts val="200"/>
              </a:spcBef>
              <a:buClr>
                <a:schemeClr val="accent4"/>
              </a:buClr>
              <a:buFont typeface="Arial" panose="020B0604020202020204" pitchFamily="34" charset="0"/>
              <a:buChar char="•"/>
              <a:tabLst/>
              <a:defRPr sz="14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Mortality by Age</a:t>
            </a:r>
          </a:p>
        </p:txBody>
      </p:sp>
      <p:sp>
        <p:nvSpPr>
          <p:cNvPr id="15" name="Content Placeholder 2">
            <a:extLst>
              <a:ext uri="{FF2B5EF4-FFF2-40B4-BE49-F238E27FC236}">
                <a16:creationId xmlns:a16="http://schemas.microsoft.com/office/drawing/2014/main" id="{D5CC5F00-79E6-49D5-972F-A87CBB0FCED6}"/>
              </a:ext>
            </a:extLst>
          </p:cNvPr>
          <p:cNvSpPr txBox="1">
            <a:spLocks/>
          </p:cNvSpPr>
          <p:nvPr/>
        </p:nvSpPr>
        <p:spPr>
          <a:xfrm>
            <a:off x="5448780" y="1529622"/>
            <a:ext cx="2399080" cy="424708"/>
          </a:xfrm>
          <a:prstGeom prst="rect">
            <a:avLst/>
          </a:prstGeom>
        </p:spPr>
        <p:txBody>
          <a:bodyPr vert="horz" lIns="91440" tIns="45720" rIns="91440" bIns="45720" rtlCol="0">
            <a:noAutofit/>
          </a:bodyPr>
          <a:lstStyle>
            <a:lvl1pPr marL="0" indent="0" algn="l" defTabSz="685800" rtl="0" eaLnBrk="1" latinLnBrk="0" hangingPunct="1">
              <a:lnSpc>
                <a:spcPct val="120000"/>
              </a:lnSpc>
              <a:spcBef>
                <a:spcPts val="1800"/>
              </a:spcBef>
              <a:buFont typeface="Arial" panose="020B0604020202020204" pitchFamily="34" charset="0"/>
              <a:buNone/>
              <a:defRPr sz="1400" b="1" kern="1200">
                <a:solidFill>
                  <a:schemeClr val="accent2"/>
                </a:solidFill>
                <a:latin typeface="+mn-lt"/>
                <a:ea typeface="+mn-ea"/>
                <a:cs typeface="+mn-cs"/>
              </a:defRPr>
            </a:lvl1pPr>
            <a:lvl2pPr marL="0" indent="0" algn="l" defTabSz="685800" rtl="0" eaLnBrk="1" latinLnBrk="0" hangingPunct="1">
              <a:lnSpc>
                <a:spcPct val="120000"/>
              </a:lnSpc>
              <a:spcBef>
                <a:spcPts val="1200"/>
              </a:spcBef>
              <a:buClr>
                <a:schemeClr val="accent1"/>
              </a:buClr>
              <a:buFont typeface="Arial" panose="020B0604020202020204" pitchFamily="34" charset="0"/>
              <a:buNone/>
              <a:tabLst/>
              <a:defRPr sz="1400" kern="1200">
                <a:solidFill>
                  <a:schemeClr val="accent2"/>
                </a:solidFill>
                <a:latin typeface="+mn-lt"/>
                <a:ea typeface="+mn-ea"/>
                <a:cs typeface="+mn-cs"/>
              </a:defRPr>
            </a:lvl2pPr>
            <a:lvl3pPr marL="171450" indent="-171450" algn="l" defTabSz="685800" rtl="0" eaLnBrk="1" latinLnBrk="0" hangingPunct="1">
              <a:lnSpc>
                <a:spcPct val="120000"/>
              </a:lnSpc>
              <a:spcBef>
                <a:spcPts val="600"/>
              </a:spcBef>
              <a:buClr>
                <a:schemeClr val="accent4"/>
              </a:buClr>
              <a:buFont typeface="Arial" panose="020B0604020202020204" pitchFamily="34" charset="0"/>
              <a:buChar char="•"/>
              <a:tabLst/>
              <a:defRPr sz="1400" kern="1200">
                <a:solidFill>
                  <a:schemeClr val="accent2"/>
                </a:solidFill>
                <a:latin typeface="+mn-lt"/>
                <a:ea typeface="+mn-ea"/>
                <a:cs typeface="+mn-cs"/>
              </a:defRPr>
            </a:lvl3pPr>
            <a:lvl4pPr marL="358775" indent="-176213" algn="l" defTabSz="685800" rtl="0" eaLnBrk="1" latinLnBrk="0" hangingPunct="1">
              <a:lnSpc>
                <a:spcPct val="120000"/>
              </a:lnSpc>
              <a:spcBef>
                <a:spcPts val="200"/>
              </a:spcBef>
              <a:buClr>
                <a:schemeClr val="accent4"/>
              </a:buClr>
              <a:buSzPct val="120000"/>
              <a:buFont typeface="System Font Regular"/>
              <a:buChar char="◦"/>
              <a:tabLst/>
              <a:defRPr sz="1400" kern="1200">
                <a:solidFill>
                  <a:schemeClr val="accent2"/>
                </a:solidFill>
                <a:latin typeface="+mn-lt"/>
                <a:ea typeface="+mn-ea"/>
                <a:cs typeface="+mn-cs"/>
              </a:defRPr>
            </a:lvl4pPr>
            <a:lvl5pPr marL="527050" indent="-152400" algn="l" defTabSz="685800" rtl="0" eaLnBrk="1" latinLnBrk="0" hangingPunct="1">
              <a:lnSpc>
                <a:spcPct val="120000"/>
              </a:lnSpc>
              <a:spcBef>
                <a:spcPts val="200"/>
              </a:spcBef>
              <a:buClr>
                <a:schemeClr val="accent4"/>
              </a:buClr>
              <a:buFont typeface="Arial" panose="020B0604020202020204" pitchFamily="34" charset="0"/>
              <a:buChar char="•"/>
              <a:tabLst/>
              <a:defRPr sz="14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Mortality by Co-Morbidity</a:t>
            </a:r>
          </a:p>
        </p:txBody>
      </p:sp>
    </p:spTree>
    <p:extLst>
      <p:ext uri="{BB962C8B-B14F-4D97-AF65-F5344CB8AC3E}">
        <p14:creationId xmlns:p14="http://schemas.microsoft.com/office/powerpoint/2010/main" val="262643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_Office Theme">
  <a:themeElements>
    <a:clrScheme name="Custom 23">
      <a:dk1>
        <a:srgbClr val="000000"/>
      </a:dk1>
      <a:lt1>
        <a:srgbClr val="FFFFFF"/>
      </a:lt1>
      <a:dk2>
        <a:srgbClr val="41C0C0"/>
      </a:dk2>
      <a:lt2>
        <a:srgbClr val="129ABF"/>
      </a:lt2>
      <a:accent1>
        <a:srgbClr val="DC1E34"/>
      </a:accent1>
      <a:accent2>
        <a:srgbClr val="76777B"/>
      </a:accent2>
      <a:accent3>
        <a:srgbClr val="645FAA"/>
      </a:accent3>
      <a:accent4>
        <a:srgbClr val="FF7F30"/>
      </a:accent4>
      <a:accent5>
        <a:srgbClr val="129ABF"/>
      </a:accent5>
      <a:accent6>
        <a:srgbClr val="95C93C"/>
      </a:accent6>
      <a:hlink>
        <a:srgbClr val="76777B"/>
      </a:hlink>
      <a:folHlink>
        <a:srgbClr val="76777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solidFill>
              <a:schemeClr val="accent2"/>
            </a:solidFill>
          </a:defRPr>
        </a:defPPr>
      </a:lstStyle>
    </a:txDef>
  </a:objectDefaults>
  <a:extraClrSchemeLst/>
  <a:extLst>
    <a:ext uri="{05A4C25C-085E-4340-85A3-A5531E510DB2}">
      <thm15:themeFamily xmlns:thm15="http://schemas.microsoft.com/office/thememl/2012/main" name="CS102 PPT_template_A3" id="{B18F12DF-E026-104D-917F-5B5D1CA0F515}" vid="{570B5F22-07CD-5F49-AD1B-FD31098F0122}"/>
    </a:ext>
  </a:ext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6.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7.xml><?xml version="1.0" encoding="utf-8"?>
<a:theme xmlns:a="http://schemas.openxmlformats.org/drawingml/2006/main" name="3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4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4.xml><?xml version="1.0" encoding="utf-8"?>
<a:theme xmlns:a="http://schemas.openxmlformats.org/drawingml/2006/main" name="5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4618</TotalTime>
  <Words>5429</Words>
  <Application>Microsoft Macintosh PowerPoint</Application>
  <PresentationFormat>On-screen Show (4:3)</PresentationFormat>
  <Paragraphs>737</Paragraphs>
  <Slides>59</Slides>
  <Notes>9</Notes>
  <HiddenSlides>0</HiddenSlides>
  <MMClips>0</MMClips>
  <ScaleCrop>false</ScaleCrop>
  <HeadingPairs>
    <vt:vector size="6" baseType="variant">
      <vt:variant>
        <vt:lpstr>Fonts Used</vt:lpstr>
      </vt:variant>
      <vt:variant>
        <vt:i4>7</vt:i4>
      </vt:variant>
      <vt:variant>
        <vt:lpstr>Theme</vt:lpstr>
      </vt:variant>
      <vt:variant>
        <vt:i4>25</vt:i4>
      </vt:variant>
      <vt:variant>
        <vt:lpstr>Slide Titles</vt:lpstr>
      </vt:variant>
      <vt:variant>
        <vt:i4>59</vt:i4>
      </vt:variant>
    </vt:vector>
  </HeadingPairs>
  <TitlesOfParts>
    <vt:vector size="91" baseType="lpstr">
      <vt:lpstr>Arial</vt:lpstr>
      <vt:lpstr>Arial Narrow</vt:lpstr>
      <vt:lpstr>Calibri</vt:lpstr>
      <vt:lpstr>Calibri Light</vt:lpstr>
      <vt:lpstr>System Font Regular</vt:lpstr>
      <vt:lpstr>Times New Roman</vt:lpstr>
      <vt:lpstr>Wingdings</vt:lpstr>
      <vt:lpstr>Red_Office Theme</vt:lpstr>
      <vt:lpstr>Office Theme</vt:lpstr>
      <vt:lpstr>2_Office Theme</vt:lpstr>
      <vt:lpstr>3_Office Theme</vt:lpstr>
      <vt:lpstr>4_Office Theme</vt:lpstr>
      <vt:lpstr>6_Office Theme</vt:lpstr>
      <vt:lpstr>7_Office Theme</vt:lpstr>
      <vt:lpstr>9_Office Theme</vt:lpstr>
      <vt:lpstr>10_Office Theme</vt:lpstr>
      <vt:lpstr>11_Office Theme</vt:lpstr>
      <vt:lpstr>12_Office Theme</vt:lpstr>
      <vt:lpstr>13_Office Theme</vt:lpstr>
      <vt:lpstr>14_Office Theme</vt:lpstr>
      <vt:lpstr>15_Office Theme</vt:lpstr>
      <vt:lpstr>1_2017_HTAA_Diabetes</vt:lpstr>
      <vt:lpstr>2_2017_HTAA_Diabetes</vt:lpstr>
      <vt:lpstr>3_2017_HTAA_Diabetes</vt:lpstr>
      <vt:lpstr>16_Office Theme</vt:lpstr>
      <vt:lpstr>17_Office Theme</vt:lpstr>
      <vt:lpstr>18_Office Theme</vt:lpstr>
      <vt:lpstr>19_Office Theme</vt:lpstr>
      <vt:lpstr>20_Office Theme</vt:lpstr>
      <vt:lpstr>4_2017_HTAA_Diabetes</vt:lpstr>
      <vt:lpstr>5_2017_HTAA_Diabetes</vt:lpstr>
      <vt:lpstr>23_Office Theme</vt:lpstr>
      <vt:lpstr>CFID Clinical COVID19 Webinar </vt:lpstr>
      <vt:lpstr>PowerPoint Presentation</vt:lpstr>
      <vt:lpstr>PowerPoint Presentation</vt:lpstr>
      <vt:lpstr> </vt:lpstr>
      <vt:lpstr>PowerPoint Presentation</vt:lpstr>
      <vt:lpstr>Webinar Format</vt:lpstr>
      <vt:lpstr>Disclosures</vt:lpstr>
      <vt:lpstr>COVID-19: Update on Clinical Management</vt:lpstr>
      <vt:lpstr>COVID-19 Treatment Strategies: A Primer</vt:lpstr>
      <vt:lpstr>Age as a Risk factor for Severity</vt:lpstr>
      <vt:lpstr>PowerPoint Presentation</vt:lpstr>
      <vt:lpstr>COVID-19 Spectrum of Illness</vt:lpstr>
      <vt:lpstr>Building a Toolbox: Therapeutic Options for COVID-19</vt:lpstr>
      <vt:lpstr>COVID-19 Treatment Recommendations</vt:lpstr>
      <vt:lpstr>Remdesivir Approved for Hospitalized COVID-19 Patients</vt:lpstr>
      <vt:lpstr>Remdesivir in Hospitalized COVID-19 Patients: ACTT-1 Findings</vt:lpstr>
      <vt:lpstr>Remdesivir in Hospitalized COVID-19 Patients: ACTT-1 Findings</vt:lpstr>
      <vt:lpstr>Remdesivir for Mild/Moderate COVID-19 Illness?</vt:lpstr>
      <vt:lpstr>Remdesivir Controversy?</vt:lpstr>
      <vt:lpstr>SOLIDARITY Trial (WHO)</vt:lpstr>
      <vt:lpstr>SOLIDARITY Trial (WHO)</vt:lpstr>
      <vt:lpstr>Remdesivir Combination Therapy?</vt:lpstr>
      <vt:lpstr>Remdesivir + Baricitinib For Severe COVID-19 Patients: ACTT-2</vt:lpstr>
      <vt:lpstr>Dexamethasone in COVID-19: RECOVERY Trial</vt:lpstr>
      <vt:lpstr>Dexamethasone in COVID-19: RECOVERY Trial</vt:lpstr>
      <vt:lpstr>Corticosteroids in COVID-19: Meta-Analysis</vt:lpstr>
      <vt:lpstr>Optimal Treatment?</vt:lpstr>
      <vt:lpstr>Other Immune-Based Therapies</vt:lpstr>
      <vt:lpstr>Bamlanivimab (Eli Lilly): Preliminary Data </vt:lpstr>
      <vt:lpstr>Bamlanivimab: Preliminary Data (Secondary Outcomes)</vt:lpstr>
      <vt:lpstr>Casirivimab and imdevimab (Regeneron)</vt:lpstr>
      <vt:lpstr>Monoclonal Antibodies: Factors to Consider</vt:lpstr>
      <vt:lpstr>Summary of Current Therapeutic Strategies</vt:lpstr>
      <vt:lpstr>COVID-19 Therapeutics: Summary</vt:lpstr>
      <vt:lpstr>Discussion</vt:lpstr>
      <vt:lpstr>Case Studies</vt:lpstr>
      <vt:lpstr>CASE #1</vt:lpstr>
      <vt:lpstr>COVID 19 CXR  Admission (Nov 3/20)</vt:lpstr>
      <vt:lpstr>CT PE Protocol (Nov 16/20) -bilateral interstitial thickening background calcified plaques and bilateral lower lobe airspace disease  -D Dimers&gt;4000 / Normal INR/PTT</vt:lpstr>
      <vt:lpstr>CT head (Nov 17/20)  Indication - aphasic and confused  Finding - left tonsillar bleed</vt:lpstr>
      <vt:lpstr>CASE #1 Discussion Points</vt:lpstr>
      <vt:lpstr>Coagulopathies</vt:lpstr>
      <vt:lpstr>Treatment Dose Anticoagulation and  In-Hospital Survival Among Patients With COVID-19</vt:lpstr>
      <vt:lpstr>Prophylactic Dose vs Therapeutic Dose  Anticoagulation in COVID-19</vt:lpstr>
      <vt:lpstr>Guidance on Thromboprophylaxis</vt:lpstr>
      <vt:lpstr>Case #2</vt:lpstr>
      <vt:lpstr>Case #3</vt:lpstr>
      <vt:lpstr>Case #3 (continued)</vt:lpstr>
      <vt:lpstr>Case #4</vt:lpstr>
      <vt:lpstr>Case #4 (continued)</vt:lpstr>
      <vt:lpstr>CASE #5</vt:lpstr>
      <vt:lpstr>PowerPoint Presentation</vt:lpstr>
      <vt:lpstr>CASE #5 Discussion Points</vt:lpstr>
      <vt:lpstr>Potential for Severe COVID-19 Outcomes in  Solid Transplant Patients</vt:lpstr>
      <vt:lpstr>Risk and Features of COVID-19 in Persons With HIV in the US</vt:lpstr>
      <vt:lpstr>Risk and Features of COVID-19 in Persons With HIV in the US</vt:lpstr>
      <vt:lpstr>COVID-19 and HIV: Routine Public Sector Data in Western Cape, South Africa</vt:lpstr>
      <vt:lpstr>Questions &amp; Answers</vt:lpstr>
      <vt:lpstr>Acknowledgements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COVID-19 Pandemic: Global and Local Epidemiologic and Therapeutic Considerations</dc:title>
  <dc:creator>Grein, Jonathan, M.D.</dc:creator>
  <cp:lastModifiedBy>Shelley Mineault</cp:lastModifiedBy>
  <cp:revision>315</cp:revision>
  <dcterms:created xsi:type="dcterms:W3CDTF">2020-07-31T18:58:40Z</dcterms:created>
  <dcterms:modified xsi:type="dcterms:W3CDTF">2021-01-11T16:33:12Z</dcterms:modified>
</cp:coreProperties>
</file>